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60" d="100"/>
          <a:sy n="60" d="100"/>
        </p:scale>
        <p:origin x="71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Mcmillan" userId="cea251ff21bf01cf" providerId="LiveId" clId="{940596B1-2A32-49DB-91A8-7B8B5C74673A}"/>
    <pc:docChg chg="modSld">
      <pc:chgData name="Shannon Mcmillan" userId="cea251ff21bf01cf" providerId="LiveId" clId="{940596B1-2A32-49DB-91A8-7B8B5C74673A}" dt="2022-03-10T14:26:43.565" v="79" actId="1076"/>
      <pc:docMkLst>
        <pc:docMk/>
      </pc:docMkLst>
      <pc:sldChg chg="modSp mod">
        <pc:chgData name="Shannon Mcmillan" userId="cea251ff21bf01cf" providerId="LiveId" clId="{940596B1-2A32-49DB-91A8-7B8B5C74673A}" dt="2022-03-10T14:26:26.034" v="78" actId="20577"/>
        <pc:sldMkLst>
          <pc:docMk/>
          <pc:sldMk cId="3836503838" sldId="256"/>
        </pc:sldMkLst>
        <pc:spChg chg="mod">
          <ac:chgData name="Shannon Mcmillan" userId="cea251ff21bf01cf" providerId="LiveId" clId="{940596B1-2A32-49DB-91A8-7B8B5C74673A}" dt="2022-03-10T14:25:33.305" v="1" actId="404"/>
          <ac:spMkLst>
            <pc:docMk/>
            <pc:sldMk cId="3836503838" sldId="256"/>
            <ac:spMk id="7" creationId="{3509B7C1-D258-4457-9FC4-6A7EDEC5790F}"/>
          </ac:spMkLst>
        </pc:spChg>
        <pc:spChg chg="mod">
          <ac:chgData name="Shannon Mcmillan" userId="cea251ff21bf01cf" providerId="LiveId" clId="{940596B1-2A32-49DB-91A8-7B8B5C74673A}" dt="2022-03-10T14:26:26.034" v="78" actId="20577"/>
          <ac:spMkLst>
            <pc:docMk/>
            <pc:sldMk cId="3836503838" sldId="256"/>
            <ac:spMk id="8" creationId="{F16C17D8-9D57-464C-9790-2FD45A1792E5}"/>
          </ac:spMkLst>
        </pc:spChg>
      </pc:sldChg>
      <pc:sldChg chg="modSp mod">
        <pc:chgData name="Shannon Mcmillan" userId="cea251ff21bf01cf" providerId="LiveId" clId="{940596B1-2A32-49DB-91A8-7B8B5C74673A}" dt="2022-03-10T14:26:43.565" v="79" actId="1076"/>
        <pc:sldMkLst>
          <pc:docMk/>
          <pc:sldMk cId="3259428405" sldId="257"/>
        </pc:sldMkLst>
        <pc:spChg chg="mod">
          <ac:chgData name="Shannon Mcmillan" userId="cea251ff21bf01cf" providerId="LiveId" clId="{940596B1-2A32-49DB-91A8-7B8B5C74673A}" dt="2022-03-10T14:26:43.565" v="79" actId="1076"/>
          <ac:spMkLst>
            <pc:docMk/>
            <pc:sldMk cId="3259428405" sldId="257"/>
            <ac:spMk id="6" creationId="{B16B36FC-5E39-4784-8C0D-1F8174C62239}"/>
          </ac:spMkLst>
        </pc:spChg>
        <pc:spChg chg="mod">
          <ac:chgData name="Shannon Mcmillan" userId="cea251ff21bf01cf" providerId="LiveId" clId="{940596B1-2A32-49DB-91A8-7B8B5C74673A}" dt="2022-03-10T14:25:55.305" v="3" actId="20577"/>
          <ac:spMkLst>
            <pc:docMk/>
            <pc:sldMk cId="3259428405" sldId="257"/>
            <ac:spMk id="7" creationId="{A45E22EE-4F96-46C5-BE6D-8920C2DA508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0D11-B629-4E1A-BB36-6C375FBD0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DD96D7-229F-4406-961C-8AEAE6E05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8F6F2B-0C9D-401C-B9E9-111D5E99B08A}"/>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5" name="Footer Placeholder 4">
            <a:extLst>
              <a:ext uri="{FF2B5EF4-FFF2-40B4-BE49-F238E27FC236}">
                <a16:creationId xmlns:a16="http://schemas.microsoft.com/office/drawing/2014/main" id="{1A87260F-BEA3-4ED8-85CD-F1B986FD9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26A64-3B9D-4A24-9E0F-5942C3BF89FC}"/>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115127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4028-1747-47E1-839C-A669F4D2D7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D336F2-7A55-47FC-BAB8-F0CC8D0D1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07046B-9D49-43B5-989F-68FEDC010E25}"/>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5" name="Footer Placeholder 4">
            <a:extLst>
              <a:ext uri="{FF2B5EF4-FFF2-40B4-BE49-F238E27FC236}">
                <a16:creationId xmlns:a16="http://schemas.microsoft.com/office/drawing/2014/main" id="{7C992331-297A-4767-8277-6019A47FC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7F94C-3455-4411-AD81-CC29A4B42DAC}"/>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381497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15100-2E23-497B-BA35-A3C872E9BD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3ED66-CE1C-4D1D-BE1A-7E07CEB1B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355EFC-B500-4112-A9B9-EB109B7290DF}"/>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5" name="Footer Placeholder 4">
            <a:extLst>
              <a:ext uri="{FF2B5EF4-FFF2-40B4-BE49-F238E27FC236}">
                <a16:creationId xmlns:a16="http://schemas.microsoft.com/office/drawing/2014/main" id="{2820F82E-D25C-4A54-95C6-AC620D73E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87A141-B157-4F82-BD78-948F5DACD80F}"/>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1187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40A6-67AD-4754-9056-DA5C6A961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C0DB8F-BD34-4CC0-8D31-A72B8A496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5B45B-829E-4474-9940-354B69998787}"/>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5" name="Footer Placeholder 4">
            <a:extLst>
              <a:ext uri="{FF2B5EF4-FFF2-40B4-BE49-F238E27FC236}">
                <a16:creationId xmlns:a16="http://schemas.microsoft.com/office/drawing/2014/main" id="{E56BE3E7-F55E-472F-A347-1EFCC77C0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A9CC2-2E57-4E04-A785-FA42CCE46439}"/>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21484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16A2-953D-4718-8AB8-85D1E06A0F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FE4C70-39A3-4EDB-B7D1-CF429AEE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CC5538-9811-408D-B50C-74FE43B53B4B}"/>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5" name="Footer Placeholder 4">
            <a:extLst>
              <a:ext uri="{FF2B5EF4-FFF2-40B4-BE49-F238E27FC236}">
                <a16:creationId xmlns:a16="http://schemas.microsoft.com/office/drawing/2014/main" id="{3A78E72C-196E-4DD9-9AA9-8628FBF122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6127AE-D1B0-4F15-8D2B-B8351AC20BE6}"/>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17110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2366-D2A4-405A-877A-E05AA9B8FC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E6ECB5-A80C-4FB2-BE4A-C1474EAEA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A0A261-216A-404A-9848-4B931EA3CA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E00357-3D8C-497C-B087-7D98412D00AA}"/>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6" name="Footer Placeholder 5">
            <a:extLst>
              <a:ext uri="{FF2B5EF4-FFF2-40B4-BE49-F238E27FC236}">
                <a16:creationId xmlns:a16="http://schemas.microsoft.com/office/drawing/2014/main" id="{FEAD0B2F-AE27-4C04-B933-BC1CD0276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94B95-DE5F-4D7C-AC0E-7185986C60AC}"/>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134101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0EE4-64F0-4032-88AE-347798CC1A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F175A3-93BA-40B7-A60E-C9FDA0C2A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39FCD-14DE-4634-93F2-D57D0E211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7B0AE6-090E-4504-B4BB-AE23502A6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C0953-7ECD-45E6-B2E0-DD513463C3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0B5AB8-DFCA-4B6C-9223-7BA62FB7DFF0}"/>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8" name="Footer Placeholder 7">
            <a:extLst>
              <a:ext uri="{FF2B5EF4-FFF2-40B4-BE49-F238E27FC236}">
                <a16:creationId xmlns:a16="http://schemas.microsoft.com/office/drawing/2014/main" id="{AE83F43B-A31A-4151-B00E-9AFBD751D9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5604B1-E2B3-4DE9-830A-63AADEC9559D}"/>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230237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0D37-A831-44E3-89C5-614882420A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529EA2-31F1-4B05-A4F4-E1AE2306D648}"/>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4" name="Footer Placeholder 3">
            <a:extLst>
              <a:ext uri="{FF2B5EF4-FFF2-40B4-BE49-F238E27FC236}">
                <a16:creationId xmlns:a16="http://schemas.microsoft.com/office/drawing/2014/main" id="{3C19E77B-5C8E-4708-AF25-7BBAB33C62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606DA0-2ABD-435F-AF0C-A918F0083255}"/>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212629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6E2B0-7176-480A-9E5B-F48AC8FAC7A2}"/>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3" name="Footer Placeholder 2">
            <a:extLst>
              <a:ext uri="{FF2B5EF4-FFF2-40B4-BE49-F238E27FC236}">
                <a16:creationId xmlns:a16="http://schemas.microsoft.com/office/drawing/2014/main" id="{BDCD2D25-7D2B-4DCA-8686-34CEB942CC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72BF61-4E80-458F-802D-9B2EC0B1E444}"/>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340789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574E-78E0-444B-AEF6-BBE4FBED3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FED100-4CEB-42A5-A994-732D70D7C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F1A71C-9E69-4540-A55A-250FA0AC5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B1175-3CF1-4F98-9011-8AEF1582CCB4}"/>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6" name="Footer Placeholder 5">
            <a:extLst>
              <a:ext uri="{FF2B5EF4-FFF2-40B4-BE49-F238E27FC236}">
                <a16:creationId xmlns:a16="http://schemas.microsoft.com/office/drawing/2014/main" id="{5517DA38-441D-4A0C-95F3-46411BE474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6AD30-D361-4571-AB64-7FE9356A7612}"/>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286487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5217-AB35-4751-B291-59E97D7C5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CF99E0-1ED0-4578-9491-7425F3EC1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942AD3-5894-4C87-8D22-103974027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C0447-C83E-4173-9A26-3F2B5B980BD9}"/>
              </a:ext>
            </a:extLst>
          </p:cNvPr>
          <p:cNvSpPr>
            <a:spLocks noGrp="1"/>
          </p:cNvSpPr>
          <p:nvPr>
            <p:ph type="dt" sz="half" idx="10"/>
          </p:nvPr>
        </p:nvSpPr>
        <p:spPr/>
        <p:txBody>
          <a:bodyPr/>
          <a:lstStyle/>
          <a:p>
            <a:fld id="{5328F345-597F-4C2F-B464-AF4909DD15D5}" type="datetimeFigureOut">
              <a:rPr lang="en-GB" smtClean="0"/>
              <a:t>10/03/2022</a:t>
            </a:fld>
            <a:endParaRPr lang="en-GB"/>
          </a:p>
        </p:txBody>
      </p:sp>
      <p:sp>
        <p:nvSpPr>
          <p:cNvPr id="6" name="Footer Placeholder 5">
            <a:extLst>
              <a:ext uri="{FF2B5EF4-FFF2-40B4-BE49-F238E27FC236}">
                <a16:creationId xmlns:a16="http://schemas.microsoft.com/office/drawing/2014/main" id="{D48F5296-9598-4DE2-B13C-D221C68C8F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577BB4-B8E4-4B84-95F1-5B7B87945BEA}"/>
              </a:ext>
            </a:extLst>
          </p:cNvPr>
          <p:cNvSpPr>
            <a:spLocks noGrp="1"/>
          </p:cNvSpPr>
          <p:nvPr>
            <p:ph type="sldNum" sz="quarter" idx="12"/>
          </p:nvPr>
        </p:nvSpPr>
        <p:spPr/>
        <p:txBody>
          <a:bodyPr/>
          <a:lstStyle/>
          <a:p>
            <a:fld id="{443E9431-470C-47BD-B793-172829BB4D94}" type="slidenum">
              <a:rPr lang="en-GB" smtClean="0"/>
              <a:t>‹#›</a:t>
            </a:fld>
            <a:endParaRPr lang="en-GB"/>
          </a:p>
        </p:txBody>
      </p:sp>
    </p:spTree>
    <p:extLst>
      <p:ext uri="{BB962C8B-B14F-4D97-AF65-F5344CB8AC3E}">
        <p14:creationId xmlns:p14="http://schemas.microsoft.com/office/powerpoint/2010/main" val="381863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1776B-4445-4E46-8FBE-9AF37521B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497608-9EAC-4DD6-B30F-3BBA9F568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7C7B7-B346-4B46-A004-1B8993A32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8F345-597F-4C2F-B464-AF4909DD15D5}" type="datetimeFigureOut">
              <a:rPr lang="en-GB" smtClean="0"/>
              <a:t>10/03/2022</a:t>
            </a:fld>
            <a:endParaRPr lang="en-GB"/>
          </a:p>
        </p:txBody>
      </p:sp>
      <p:sp>
        <p:nvSpPr>
          <p:cNvPr id="5" name="Footer Placeholder 4">
            <a:extLst>
              <a:ext uri="{FF2B5EF4-FFF2-40B4-BE49-F238E27FC236}">
                <a16:creationId xmlns:a16="http://schemas.microsoft.com/office/drawing/2014/main" id="{7BBA8F5F-6BD2-4A92-A63B-040092B45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75CB99-FAE7-4E21-A869-EAC547A20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E9431-470C-47BD-B793-172829BB4D94}" type="slidenum">
              <a:rPr lang="en-GB" smtClean="0"/>
              <a:t>‹#›</a:t>
            </a:fld>
            <a:endParaRPr lang="en-GB"/>
          </a:p>
        </p:txBody>
      </p:sp>
    </p:spTree>
    <p:extLst>
      <p:ext uri="{BB962C8B-B14F-4D97-AF65-F5344CB8AC3E}">
        <p14:creationId xmlns:p14="http://schemas.microsoft.com/office/powerpoint/2010/main" val="21265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sidehighered.com/news/2019/01/22/university-notre-dame-will-cover-its-murals-christopher-columb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group of people on a boat&#10;&#10;Description automatically generated with medium confidence">
            <a:extLst>
              <a:ext uri="{FF2B5EF4-FFF2-40B4-BE49-F238E27FC236}">
                <a16:creationId xmlns:a16="http://schemas.microsoft.com/office/drawing/2014/main" id="{EE13C3D6-FF28-493D-AFED-9D62FEA5A5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28" t="2689" r="1380" b="2219"/>
          <a:stretch/>
        </p:blipFill>
        <p:spPr bwMode="auto">
          <a:xfrm>
            <a:off x="159175" y="137822"/>
            <a:ext cx="3848986" cy="2541248"/>
          </a:xfrm>
          <a:prstGeom prst="rect">
            <a:avLst/>
          </a:prstGeom>
          <a:noFill/>
          <a:ln>
            <a:noFill/>
          </a:ln>
        </p:spPr>
      </p:pic>
      <p:sp>
        <p:nvSpPr>
          <p:cNvPr id="5" name="TextBox 4">
            <a:extLst>
              <a:ext uri="{FF2B5EF4-FFF2-40B4-BE49-F238E27FC236}">
                <a16:creationId xmlns:a16="http://schemas.microsoft.com/office/drawing/2014/main" id="{26B99681-3FCB-42CA-A71A-4B09AD518787}"/>
              </a:ext>
            </a:extLst>
          </p:cNvPr>
          <p:cNvSpPr txBox="1"/>
          <p:nvPr/>
        </p:nvSpPr>
        <p:spPr>
          <a:xfrm>
            <a:off x="43909" y="2679070"/>
            <a:ext cx="3964252" cy="523220"/>
          </a:xfrm>
          <a:prstGeom prst="rect">
            <a:avLst/>
          </a:prstGeom>
          <a:noFill/>
        </p:spPr>
        <p:txBody>
          <a:bodyPr wrap="square" rtlCol="0">
            <a:spAutoFit/>
          </a:bodyPr>
          <a:lstStyle/>
          <a:p>
            <a:r>
              <a:rPr lang="en-GB" sz="1400" dirty="0"/>
              <a:t>The Departure of Columbus from Palos in 1492 by Emanuel Gottlieb (1855)</a:t>
            </a:r>
          </a:p>
        </p:txBody>
      </p:sp>
      <p:pic>
        <p:nvPicPr>
          <p:cNvPr id="6" name="Picture 5">
            <a:extLst>
              <a:ext uri="{FF2B5EF4-FFF2-40B4-BE49-F238E27FC236}">
                <a16:creationId xmlns:a16="http://schemas.microsoft.com/office/drawing/2014/main" id="{661D2C65-02EB-446F-9721-C9D7358B81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4499" y="3571335"/>
            <a:ext cx="4326961" cy="2662745"/>
          </a:xfrm>
          <a:prstGeom prst="rect">
            <a:avLst/>
          </a:prstGeom>
          <a:noFill/>
        </p:spPr>
      </p:pic>
      <p:sp>
        <p:nvSpPr>
          <p:cNvPr id="7" name="TextBox 6">
            <a:extLst>
              <a:ext uri="{FF2B5EF4-FFF2-40B4-BE49-F238E27FC236}">
                <a16:creationId xmlns:a16="http://schemas.microsoft.com/office/drawing/2014/main" id="{3509B7C1-D258-4457-9FC4-6A7EDEC5790F}"/>
              </a:ext>
            </a:extLst>
          </p:cNvPr>
          <p:cNvSpPr txBox="1"/>
          <p:nvPr/>
        </p:nvSpPr>
        <p:spPr>
          <a:xfrm>
            <a:off x="7597486" y="6234080"/>
            <a:ext cx="4580985" cy="523220"/>
          </a:xfrm>
          <a:prstGeom prst="rect">
            <a:avLst/>
          </a:prstGeom>
          <a:noFill/>
        </p:spPr>
        <p:txBody>
          <a:bodyPr wrap="square" rtlCol="0">
            <a:spAutoFit/>
          </a:bodyPr>
          <a:lstStyle/>
          <a:p>
            <a:pPr algn="r"/>
            <a:r>
              <a:rPr lang="en-GB" sz="1400" dirty="0"/>
              <a:t>The First Landing of Christopher Columbus by Dioscoro Teofilo Puebla Tolin (1862)</a:t>
            </a:r>
            <a:endParaRPr lang="en-GB" dirty="0"/>
          </a:p>
        </p:txBody>
      </p:sp>
      <p:sp>
        <p:nvSpPr>
          <p:cNvPr id="8" name="TextBox 7">
            <a:extLst>
              <a:ext uri="{FF2B5EF4-FFF2-40B4-BE49-F238E27FC236}">
                <a16:creationId xmlns:a16="http://schemas.microsoft.com/office/drawing/2014/main" id="{F16C17D8-9D57-464C-9790-2FD45A1792E5}"/>
              </a:ext>
            </a:extLst>
          </p:cNvPr>
          <p:cNvSpPr txBox="1"/>
          <p:nvPr/>
        </p:nvSpPr>
        <p:spPr>
          <a:xfrm>
            <a:off x="4264705" y="269653"/>
            <a:ext cx="7571566" cy="3354765"/>
          </a:xfrm>
          <a:prstGeom prst="rect">
            <a:avLst/>
          </a:prstGeom>
          <a:noFill/>
        </p:spPr>
        <p:txBody>
          <a:bodyPr wrap="square" rtlCol="0">
            <a:spAutoFit/>
          </a:bodyPr>
          <a:lstStyle/>
          <a:p>
            <a:r>
              <a:rPr lang="en-GB" sz="2000" b="1" dirty="0"/>
              <a:t>1800s</a:t>
            </a:r>
          </a:p>
          <a:p>
            <a:r>
              <a:rPr lang="en-GB" sz="1600" dirty="0"/>
              <a:t>Both these paintings depict Christopher Columbus in a positive light, as a ‘martyr’* and saviour of the Americas and expanded and maintained the Spanish empire.</a:t>
            </a:r>
          </a:p>
          <a:p>
            <a:endParaRPr lang="en-GB" sz="1600" dirty="0"/>
          </a:p>
          <a:p>
            <a:r>
              <a:rPr lang="en-GB" sz="1600" dirty="0"/>
              <a:t>The religious element of these examples of Columbus reinforces the idea that Columbus saved and purified the Americas with the spread of Christendom. </a:t>
            </a:r>
          </a:p>
          <a:p>
            <a:endParaRPr lang="en-GB" sz="1600" dirty="0"/>
          </a:p>
          <a:p>
            <a:r>
              <a:rPr lang="en-GB" sz="1600" dirty="0"/>
              <a:t>Gottlieb’s painting represents the support of Columbus by the Spanish with men, women, and children praising him for his journey from Palos. Among the crowd there are monks, emphasising the religious implication of Columbus’ journey and invasion. Columbus’ departure from Palos was the catalyst to Spanish exploration then further European expansion into the “New World”. </a:t>
            </a:r>
          </a:p>
          <a:p>
            <a:endParaRPr lang="en-GB" sz="1600" dirty="0"/>
          </a:p>
        </p:txBody>
      </p:sp>
      <p:sp>
        <p:nvSpPr>
          <p:cNvPr id="9" name="TextBox 8">
            <a:extLst>
              <a:ext uri="{FF2B5EF4-FFF2-40B4-BE49-F238E27FC236}">
                <a16:creationId xmlns:a16="http://schemas.microsoft.com/office/drawing/2014/main" id="{18A044B1-2477-4059-AC11-0E410EBB0D52}"/>
              </a:ext>
            </a:extLst>
          </p:cNvPr>
          <p:cNvSpPr txBox="1"/>
          <p:nvPr/>
        </p:nvSpPr>
        <p:spPr>
          <a:xfrm>
            <a:off x="-1" y="6585430"/>
            <a:ext cx="8144933" cy="261610"/>
          </a:xfrm>
          <a:prstGeom prst="rect">
            <a:avLst/>
          </a:prstGeom>
          <a:noFill/>
        </p:spPr>
        <p:txBody>
          <a:bodyPr wrap="square" rtlCol="0">
            <a:spAutoFit/>
          </a:bodyPr>
          <a:lstStyle/>
          <a:p>
            <a:r>
              <a:rPr lang="en-GB" sz="1100" dirty="0"/>
              <a:t>*The West as America: Reinterpreting Images of the Frontier, 1820-1920, exhibition catalogue, Washington D.C., (1991) p.76</a:t>
            </a:r>
          </a:p>
        </p:txBody>
      </p:sp>
      <p:sp>
        <p:nvSpPr>
          <p:cNvPr id="10" name="TextBox 9">
            <a:extLst>
              <a:ext uri="{FF2B5EF4-FFF2-40B4-BE49-F238E27FC236}">
                <a16:creationId xmlns:a16="http://schemas.microsoft.com/office/drawing/2014/main" id="{67390129-C623-4BD4-8D1C-E21E0E2977DC}"/>
              </a:ext>
            </a:extLst>
          </p:cNvPr>
          <p:cNvSpPr txBox="1"/>
          <p:nvPr/>
        </p:nvSpPr>
        <p:spPr>
          <a:xfrm>
            <a:off x="140540" y="3627336"/>
            <a:ext cx="7140563" cy="2308324"/>
          </a:xfrm>
          <a:prstGeom prst="rect">
            <a:avLst/>
          </a:prstGeom>
          <a:noFill/>
        </p:spPr>
        <p:txBody>
          <a:bodyPr wrap="square" rtlCol="0">
            <a:spAutoFit/>
          </a:bodyPr>
          <a:lstStyle/>
          <a:p>
            <a:r>
              <a:rPr lang="en-GB" sz="1600" dirty="0"/>
              <a:t>With Tolin’s painting having Columbus in his knee before God and the explorers bringing light to the “new” continent with Christian symbolism and the expansion of Spanish domain. While the natives are hidden among the land, in the dark – which could represent the lack of Christianity and “civilisation” pre-Columbus’ invasion.</a:t>
            </a:r>
          </a:p>
          <a:p>
            <a:endParaRPr lang="en-GB" sz="1600" dirty="0"/>
          </a:p>
          <a:p>
            <a:r>
              <a:rPr lang="en-GB" sz="1600" dirty="0"/>
              <a:t>19</a:t>
            </a:r>
            <a:r>
              <a:rPr lang="en-GB" sz="1600" baseline="30000" dirty="0"/>
              <a:t>th</a:t>
            </a:r>
            <a:r>
              <a:rPr lang="en-GB" sz="1600" dirty="0"/>
              <a:t> century paintings reflected a European perspective of this “discovery” and how it impacted Christendom and the Empires, and the pride Columbus had, and he raised the Lions and Castles Flag – representative of the unification </a:t>
            </a:r>
          </a:p>
          <a:p>
            <a:r>
              <a:rPr lang="en-GB" sz="1600" dirty="0"/>
              <a:t>of two houses – suggesting the support of the Monarchy.</a:t>
            </a:r>
          </a:p>
        </p:txBody>
      </p:sp>
      <p:pic>
        <p:nvPicPr>
          <p:cNvPr id="11" name="Picture 10" descr="Lions and Castles Royal Standard Flag">
            <a:extLst>
              <a:ext uri="{FF2B5EF4-FFF2-40B4-BE49-F238E27FC236}">
                <a16:creationId xmlns:a16="http://schemas.microsoft.com/office/drawing/2014/main" id="{D58493A2-D7DF-4291-90C2-DE941555F4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739" y="5477475"/>
            <a:ext cx="1095375" cy="697865"/>
          </a:xfrm>
          <a:prstGeom prst="rect">
            <a:avLst/>
          </a:prstGeom>
          <a:noFill/>
          <a:ln>
            <a:noFill/>
          </a:ln>
        </p:spPr>
      </p:pic>
    </p:spTree>
    <p:extLst>
      <p:ext uri="{BB962C8B-B14F-4D97-AF65-F5344CB8AC3E}">
        <p14:creationId xmlns:p14="http://schemas.microsoft.com/office/powerpoint/2010/main" val="383650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AF5ECA-2630-4C96-9F5C-472F0401FB96}"/>
              </a:ext>
            </a:extLst>
          </p:cNvPr>
          <p:cNvSpPr txBox="1"/>
          <p:nvPr/>
        </p:nvSpPr>
        <p:spPr>
          <a:xfrm>
            <a:off x="0" y="254089"/>
            <a:ext cx="6400800" cy="615553"/>
          </a:xfrm>
          <a:prstGeom prst="rect">
            <a:avLst/>
          </a:prstGeom>
          <a:noFill/>
        </p:spPr>
        <p:txBody>
          <a:bodyPr wrap="square" rtlCol="0">
            <a:spAutoFit/>
          </a:bodyPr>
          <a:lstStyle/>
          <a:p>
            <a:r>
              <a:rPr lang="en-GB"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‘Notre Dame Will Cover Columbus Murals’ by Scott Jaschik, 2019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descr="A person in a dress dancing in front of a crowd of people&#10;&#10;Description automatically generated with low confidence">
            <a:extLst>
              <a:ext uri="{FF2B5EF4-FFF2-40B4-BE49-F238E27FC236}">
                <a16:creationId xmlns:a16="http://schemas.microsoft.com/office/drawing/2014/main" id="{068C11E5-0E58-49B3-9564-7E09F6079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20272"/>
            <a:ext cx="6020734" cy="2092881"/>
          </a:xfrm>
          <a:prstGeom prst="rect">
            <a:avLst/>
          </a:prstGeom>
          <a:noFill/>
          <a:ln>
            <a:noFill/>
          </a:ln>
        </p:spPr>
      </p:pic>
      <p:sp>
        <p:nvSpPr>
          <p:cNvPr id="6" name="TextBox 5">
            <a:extLst>
              <a:ext uri="{FF2B5EF4-FFF2-40B4-BE49-F238E27FC236}">
                <a16:creationId xmlns:a16="http://schemas.microsoft.com/office/drawing/2014/main" id="{B16B36FC-5E39-4784-8C0D-1F8174C62239}"/>
              </a:ext>
            </a:extLst>
          </p:cNvPr>
          <p:cNvSpPr txBox="1"/>
          <p:nvPr/>
        </p:nvSpPr>
        <p:spPr>
          <a:xfrm>
            <a:off x="5799666" y="6535511"/>
            <a:ext cx="6400799" cy="261610"/>
          </a:xfrm>
          <a:prstGeom prst="rect">
            <a:avLst/>
          </a:prstGeom>
          <a:noFill/>
        </p:spPr>
        <p:txBody>
          <a:bodyPr wrap="square" rtlCol="0">
            <a:spAutoFit/>
          </a:bodyPr>
          <a:lstStyle/>
          <a:p>
            <a:pPr algn="r"/>
            <a:r>
              <a:rPr lang="en-GB" sz="1100" dirty="0">
                <a:solidFill>
                  <a:srgbClr val="000000"/>
                </a:solidFill>
                <a:effectLst/>
                <a:latin typeface="Calibri" panose="020F0502020204030204" pitchFamily="34" charset="0"/>
                <a:ea typeface="Calibri" panose="020F0502020204030204" pitchFamily="34" charset="0"/>
              </a:rPr>
              <a:t>Painted by Luigi Gregori from 1882-1884 – Artist in residence and professor at the University of Notre Dame</a:t>
            </a:r>
            <a:endParaRPr lang="en-GB" sz="1100" dirty="0"/>
          </a:p>
        </p:txBody>
      </p:sp>
      <p:sp>
        <p:nvSpPr>
          <p:cNvPr id="7" name="TextBox 6">
            <a:extLst>
              <a:ext uri="{FF2B5EF4-FFF2-40B4-BE49-F238E27FC236}">
                <a16:creationId xmlns:a16="http://schemas.microsoft.com/office/drawing/2014/main" id="{A45E22EE-4F96-46C5-BE6D-8920C2DA5087}"/>
              </a:ext>
            </a:extLst>
          </p:cNvPr>
          <p:cNvSpPr txBox="1"/>
          <p:nvPr/>
        </p:nvSpPr>
        <p:spPr>
          <a:xfrm>
            <a:off x="1" y="615180"/>
            <a:ext cx="9685866" cy="1323439"/>
          </a:xfrm>
          <a:prstGeom prst="rect">
            <a:avLst/>
          </a:prstGeom>
          <a:noFill/>
        </p:spPr>
        <p:txBody>
          <a:bodyPr wrap="square" rtlCol="0">
            <a:spAutoFit/>
          </a:bodyPr>
          <a:lstStyle/>
          <a:p>
            <a:r>
              <a:rPr lang="en-GB" sz="1600" dirty="0"/>
              <a:t>The paintings in the main building of the university was </a:t>
            </a:r>
            <a:r>
              <a:rPr lang="en-GB" sz="1600" dirty="0">
                <a:solidFill>
                  <a:srgbClr val="000000"/>
                </a:solidFill>
                <a:effectLst/>
                <a:ea typeface="Calibri" panose="020F0502020204030204" pitchFamily="34" charset="0"/>
                <a:cs typeface="Calibri" panose="020F0502020204030204" pitchFamily="34" charset="0"/>
              </a:rPr>
              <a:t>’for many years a point of pride to Roman Catholic students and alumni’ with this being representative of the Catholic population of America and the ‘American hero’ Columbus. Now the university are going to ’make high-quality reproductions available elsewhere… with more historical context.’, addressing the societal and cultural impact that Christopher Columbus’ discovery had on the Native American community. </a:t>
            </a:r>
            <a:endParaRPr lang="en-GB" dirty="0"/>
          </a:p>
        </p:txBody>
      </p:sp>
      <p:sp>
        <p:nvSpPr>
          <p:cNvPr id="8" name="TextBox 7">
            <a:extLst>
              <a:ext uri="{FF2B5EF4-FFF2-40B4-BE49-F238E27FC236}">
                <a16:creationId xmlns:a16="http://schemas.microsoft.com/office/drawing/2014/main" id="{8C01C65A-0C03-47FF-B189-EF68893D096B}"/>
              </a:ext>
            </a:extLst>
          </p:cNvPr>
          <p:cNvSpPr txBox="1"/>
          <p:nvPr/>
        </p:nvSpPr>
        <p:spPr>
          <a:xfrm>
            <a:off x="0" y="4838034"/>
            <a:ext cx="5756328" cy="1508105"/>
          </a:xfrm>
          <a:prstGeom prst="rect">
            <a:avLst/>
          </a:prstGeom>
          <a:noFill/>
        </p:spPr>
        <p:txBody>
          <a:bodyPr wrap="square" rtlCol="0">
            <a:spAutoFit/>
          </a:bodyPr>
          <a:lstStyle/>
          <a:p>
            <a:r>
              <a:rPr lang="en-GB" sz="1600" dirty="0">
                <a:solidFill>
                  <a:srgbClr val="000000"/>
                </a:solidFill>
                <a:effectLst/>
                <a:ea typeface="Calibri" panose="020F0502020204030204" pitchFamily="34" charset="0"/>
              </a:rPr>
              <a:t>’the encounter [between native and European cultures] was a harsh and painful reality for your peoples. The cultural oppression, the injustices, the disruption of your way of life and your traditional societies must be acknowledged.’ </a:t>
            </a:r>
          </a:p>
          <a:p>
            <a:endParaRPr lang="en-GB" sz="1400" b="1" dirty="0">
              <a:solidFill>
                <a:srgbClr val="000000"/>
              </a:solidFill>
              <a:ea typeface="Calibri" panose="020F0502020204030204" pitchFamily="34" charset="0"/>
            </a:endParaRPr>
          </a:p>
          <a:p>
            <a:r>
              <a:rPr lang="en-GB" sz="1400" b="1" dirty="0">
                <a:solidFill>
                  <a:srgbClr val="000000"/>
                </a:solidFill>
                <a:effectLst/>
                <a:ea typeface="Calibri" panose="020F0502020204030204" pitchFamily="34" charset="0"/>
              </a:rPr>
              <a:t>Pope John Paul II, 1987 meeting with the Native Peoples of the Americas</a:t>
            </a:r>
            <a:endParaRPr lang="en-GB" sz="1400" dirty="0"/>
          </a:p>
        </p:txBody>
      </p:sp>
      <p:sp>
        <p:nvSpPr>
          <p:cNvPr id="9" name="TextBox 8">
            <a:extLst>
              <a:ext uri="{FF2B5EF4-FFF2-40B4-BE49-F238E27FC236}">
                <a16:creationId xmlns:a16="http://schemas.microsoft.com/office/drawing/2014/main" id="{E09F610E-79DF-4496-BDDF-14B60D5C03A6}"/>
              </a:ext>
            </a:extLst>
          </p:cNvPr>
          <p:cNvSpPr txBox="1"/>
          <p:nvPr/>
        </p:nvSpPr>
        <p:spPr>
          <a:xfrm>
            <a:off x="0" y="2445446"/>
            <a:ext cx="11599333" cy="2092881"/>
          </a:xfrm>
          <a:prstGeom prst="rect">
            <a:avLst/>
          </a:prstGeom>
          <a:noFill/>
        </p:spPr>
        <p:txBody>
          <a:bodyPr wrap="square" rtlCol="0">
            <a:spAutoFit/>
          </a:bodyPr>
          <a:lstStyle/>
          <a:p>
            <a:r>
              <a:rPr lang="en-GB" sz="1600" dirty="0">
                <a:solidFill>
                  <a:srgbClr val="000000"/>
                </a:solidFill>
                <a:ea typeface="Calibri" panose="020F0502020204030204" pitchFamily="34" charset="0"/>
              </a:rPr>
              <a:t>“</a:t>
            </a:r>
            <a:r>
              <a:rPr lang="en-GB" sz="1600" dirty="0">
                <a:solidFill>
                  <a:srgbClr val="000000"/>
                </a:solidFill>
                <a:effectLst/>
                <a:ea typeface="Calibri" panose="020F0502020204030204" pitchFamily="34" charset="0"/>
              </a:rPr>
              <a:t>Columbus was hailed by Americans generally as an intrepid explorer, the 'first American' and the 'discoverer of the New World.' Gregori’s murals focused on the popular image of Columbus as an American hero, who was also an immigrant and a devout Catholic.”</a:t>
            </a:r>
          </a:p>
          <a:p>
            <a:endParaRPr lang="en-GB" sz="1600" dirty="0">
              <a:solidFill>
                <a:srgbClr val="000000"/>
              </a:solidFill>
              <a:ea typeface="Calibri" panose="020F0502020204030204" pitchFamily="34" charset="0"/>
            </a:endParaRPr>
          </a:p>
          <a:p>
            <a:r>
              <a:rPr lang="en-GB" sz="1600" dirty="0">
                <a:solidFill>
                  <a:srgbClr val="000000"/>
                </a:solidFill>
                <a:effectLst/>
                <a:ea typeface="Calibri" panose="020F0502020204030204" pitchFamily="34" charset="0"/>
              </a:rPr>
              <a:t>“The message to the Notre Dame community was that they too, though largely immigrants and Catholics, could be fully and proudly American." </a:t>
            </a:r>
          </a:p>
          <a:p>
            <a:endParaRPr lang="en-GB" sz="1400" b="1" dirty="0">
              <a:solidFill>
                <a:srgbClr val="000000"/>
              </a:solidFill>
              <a:ea typeface="Calibri" panose="020F0502020204030204" pitchFamily="34" charset="0"/>
            </a:endParaRPr>
          </a:p>
          <a:p>
            <a:r>
              <a:rPr lang="en-GB" sz="1400" b="1" dirty="0">
                <a:solidFill>
                  <a:srgbClr val="000000"/>
                </a:solidFill>
                <a:effectLst/>
                <a:ea typeface="Calibri" panose="020F0502020204030204" pitchFamily="34" charset="0"/>
              </a:rPr>
              <a:t>Reverend John I. Jenkins, president of the university </a:t>
            </a:r>
          </a:p>
          <a:p>
            <a:endParaRPr lang="en-GB" dirty="0"/>
          </a:p>
        </p:txBody>
      </p:sp>
    </p:spTree>
    <p:extLst>
      <p:ext uri="{BB962C8B-B14F-4D97-AF65-F5344CB8AC3E}">
        <p14:creationId xmlns:p14="http://schemas.microsoft.com/office/powerpoint/2010/main" val="325942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531</Words>
  <Application>Microsoft Office PowerPoint</Application>
  <PresentationFormat>Widescreen</PresentationFormat>
  <Paragraphs>24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Mcmillan</dc:creator>
  <cp:lastModifiedBy>Shannon Mcmillan</cp:lastModifiedBy>
  <cp:revision>1</cp:revision>
  <dcterms:created xsi:type="dcterms:W3CDTF">2022-03-10T13:27:22Z</dcterms:created>
  <dcterms:modified xsi:type="dcterms:W3CDTF">2022-03-10T14:26:52Z</dcterms:modified>
</cp:coreProperties>
</file>