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sldIdLst>
    <p:sldId id="256" r:id="rId2"/>
    <p:sldId id="264" r:id="rId3"/>
    <p:sldId id="267" r:id="rId4"/>
    <p:sldId id="266" r:id="rId5"/>
    <p:sldId id="260" r:id="rId6"/>
    <p:sldId id="261" r:id="rId7"/>
    <p:sldId id="262" r:id="rId8"/>
    <p:sldId id="265" r:id="rId9"/>
    <p:sldId id="269"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ED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84C85-E1B7-C9D8-D63B-8C6347DAE195}" v="574" dt="2023-11-08T16:05:02.651"/>
    <p1510:client id="{4980BF62-5EE6-E04F-DA4C-8923098FC52E}" v="10" dt="2023-11-09T09:01:15.743"/>
    <p1510:client id="{65DAE5DD-2AF7-A4C9-9C58-7FA88230A47E}" v="54" dt="2023-11-08T15:43:13.894"/>
    <p1510:client id="{69F82A37-5230-3F40-9F04-47E6D175DA77}" v="2" dt="2023-11-08T15:47:12.734"/>
    <p1510:client id="{73762814-8CA0-878D-57D9-BD47DCE016E0}" v="1647" dt="2023-11-09T14:12:30.556"/>
    <p1510:client id="{7AAB508A-811A-5C6A-51E0-BC8DAC51B1E2}" v="4" dt="2023-11-09T14:15:43.463"/>
    <p1510:client id="{87370178-F244-4B33-9C1E-E9F19B2A4C37}" v="2" dt="2023-11-09T14:13:34.069"/>
    <p1510:client id="{88FE8887-076A-270F-2248-852127CAD2D8}" v="1804" dt="2023-11-08T14:08:31.587"/>
    <p1510:client id="{90510172-F040-5E44-1E4D-8A358FD36BC4}" v="5" dt="2023-11-09T00:05:57.701"/>
    <p1510:client id="{CE1FC727-03BB-C250-21DA-9AA189CFE893}" v="305" dt="2023-11-09T00:23:15.786"/>
    <p1510:client id="{DB0585E0-5D4C-5B8A-D932-B9CDF19DA48B}" v="10" dt="2023-11-09T19:20:23.055"/>
    <p1510:client id="{F58C9C2A-ABCD-E2AD-31B4-E9BBC17DC373}" v="2505" dt="2023-11-09T13:25:30.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3F436-B5F6-4791-BFD4-57343D0422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3EE8FC-790E-4A6D-B9CE-DF7F540D088A}">
      <dgm:prSet/>
      <dgm:spPr/>
      <dgm:t>
        <a:bodyPr/>
        <a:lstStyle/>
        <a:p>
          <a:r>
            <a:rPr lang="en-GB" b="0" i="0"/>
            <a:t>Within the Bristol community, the organisation, Charting African Resilience Generating Opportunities (CARGO), have created online resources, in order to embrace both African and African descendant stories, both from a historical and individual basis. </a:t>
          </a:r>
          <a:endParaRPr lang="en-US"/>
        </a:p>
      </dgm:t>
    </dgm:pt>
    <dgm:pt modelId="{31A422AD-165A-41EF-813B-7DA02283F61D}" type="parTrans" cxnId="{8AA719C2-E1E6-4BB1-9B6C-451F5F2E47A9}">
      <dgm:prSet/>
      <dgm:spPr/>
      <dgm:t>
        <a:bodyPr/>
        <a:lstStyle/>
        <a:p>
          <a:endParaRPr lang="en-US"/>
        </a:p>
      </dgm:t>
    </dgm:pt>
    <dgm:pt modelId="{037A131A-FDFE-483F-ABC0-366354F4E5CD}" type="sibTrans" cxnId="{8AA719C2-E1E6-4BB1-9B6C-451F5F2E47A9}">
      <dgm:prSet/>
      <dgm:spPr/>
      <dgm:t>
        <a:bodyPr/>
        <a:lstStyle/>
        <a:p>
          <a:endParaRPr lang="en-US"/>
        </a:p>
      </dgm:t>
    </dgm:pt>
    <dgm:pt modelId="{9FE987C2-73BD-441B-B9B2-B70FDE6F8A37}">
      <dgm:prSet/>
      <dgm:spPr/>
      <dgm:t>
        <a:bodyPr/>
        <a:lstStyle/>
        <a:p>
          <a:r>
            <a:rPr lang="en-GB" b="0" i="0"/>
            <a:t>These resources are also available online, which have proved helpful with classroom discussions regarding colonialism. </a:t>
          </a:r>
          <a:endParaRPr lang="en-US"/>
        </a:p>
      </dgm:t>
    </dgm:pt>
    <dgm:pt modelId="{04E78F44-3CB2-4EAF-BE59-34251C6CB7EF}" type="parTrans" cxnId="{721C93D8-8612-4182-8B47-390EE731D344}">
      <dgm:prSet/>
      <dgm:spPr/>
      <dgm:t>
        <a:bodyPr/>
        <a:lstStyle/>
        <a:p>
          <a:endParaRPr lang="en-US"/>
        </a:p>
      </dgm:t>
    </dgm:pt>
    <dgm:pt modelId="{1857A415-5A8A-437A-B807-CFAC7A722D5F}" type="sibTrans" cxnId="{721C93D8-8612-4182-8B47-390EE731D344}">
      <dgm:prSet/>
      <dgm:spPr/>
      <dgm:t>
        <a:bodyPr/>
        <a:lstStyle/>
        <a:p>
          <a:endParaRPr lang="en-US"/>
        </a:p>
      </dgm:t>
    </dgm:pt>
    <dgm:pt modelId="{9D245F17-CA12-4954-ACF5-C6C2CBEBE3E0}">
      <dgm:prSet/>
      <dgm:spPr/>
      <dgm:t>
        <a:bodyPr/>
        <a:lstStyle/>
        <a:p>
          <a:r>
            <a:rPr lang="en-GB" b="0" i="0"/>
            <a:t>Teacher education is also significant, when schools attempt to discuss colonialism. For example, although a teacher may be qualified to teach history, it’s possible they studied an alternative undergraduate degree, meaning that they may need additional help with learning about colonialism themselves. </a:t>
          </a:r>
          <a:endParaRPr lang="en-US"/>
        </a:p>
      </dgm:t>
    </dgm:pt>
    <dgm:pt modelId="{744E6D63-E1D1-457C-B1F4-6CE1AE93C98A}" type="parTrans" cxnId="{CD23070D-61AA-4C3C-9635-8247B3179112}">
      <dgm:prSet/>
      <dgm:spPr/>
      <dgm:t>
        <a:bodyPr/>
        <a:lstStyle/>
        <a:p>
          <a:endParaRPr lang="en-US"/>
        </a:p>
      </dgm:t>
    </dgm:pt>
    <dgm:pt modelId="{8A291427-202E-4056-982C-DFBF088B7AE9}" type="sibTrans" cxnId="{CD23070D-61AA-4C3C-9635-8247B3179112}">
      <dgm:prSet/>
      <dgm:spPr/>
      <dgm:t>
        <a:bodyPr/>
        <a:lstStyle/>
        <a:p>
          <a:endParaRPr lang="en-US"/>
        </a:p>
      </dgm:t>
    </dgm:pt>
    <dgm:pt modelId="{1F928F22-30D5-4DFA-BB35-1DD44BE0DCA1}">
      <dgm:prSet/>
      <dgm:spPr/>
      <dgm:t>
        <a:bodyPr/>
        <a:lstStyle/>
        <a:p>
          <a:r>
            <a:rPr lang="en-GB" b="0" i="0"/>
            <a:t>Teacher education also enables teachers to create safe spaces, whereby students and teachers alike can discuss the colonial past, including personal experiences. </a:t>
          </a:r>
          <a:endParaRPr lang="en-US"/>
        </a:p>
      </dgm:t>
    </dgm:pt>
    <dgm:pt modelId="{5F3EE39B-D7FC-41B4-9EBA-93812FC42ACA}" type="parTrans" cxnId="{20FF1F40-A1AF-4236-8A46-920C862E6134}">
      <dgm:prSet/>
      <dgm:spPr/>
      <dgm:t>
        <a:bodyPr/>
        <a:lstStyle/>
        <a:p>
          <a:endParaRPr lang="en-US"/>
        </a:p>
      </dgm:t>
    </dgm:pt>
    <dgm:pt modelId="{63CFC9E1-8B71-4DDB-869F-ACB770EF6350}" type="sibTrans" cxnId="{20FF1F40-A1AF-4236-8A46-920C862E6134}">
      <dgm:prSet/>
      <dgm:spPr/>
      <dgm:t>
        <a:bodyPr/>
        <a:lstStyle/>
        <a:p>
          <a:endParaRPr lang="en-US"/>
        </a:p>
      </dgm:t>
    </dgm:pt>
    <dgm:pt modelId="{DE3A7FB7-37DB-4543-9849-7AABF0BD7DBF}">
      <dgm:prSet/>
      <dgm:spPr/>
      <dgm:t>
        <a:bodyPr/>
        <a:lstStyle/>
        <a:p>
          <a:r>
            <a:rPr lang="en-GB" b="0" i="0"/>
            <a:t>Societal protest movements, such as Black Lives matter, has also opened up colonialism discussion topics, making them more approachable within educational settings. </a:t>
          </a:r>
          <a:endParaRPr lang="en-US"/>
        </a:p>
      </dgm:t>
    </dgm:pt>
    <dgm:pt modelId="{F2182DBE-ED69-43D5-BDDA-0CEDBFF079D0}" type="parTrans" cxnId="{8AC00BEB-CC54-42F1-8D0A-AA6B14E1A32E}">
      <dgm:prSet/>
      <dgm:spPr/>
      <dgm:t>
        <a:bodyPr/>
        <a:lstStyle/>
        <a:p>
          <a:endParaRPr lang="en-US"/>
        </a:p>
      </dgm:t>
    </dgm:pt>
    <dgm:pt modelId="{0F33C4AD-654D-42E2-A2A8-00A5CCC6428F}" type="sibTrans" cxnId="{8AC00BEB-CC54-42F1-8D0A-AA6B14E1A32E}">
      <dgm:prSet/>
      <dgm:spPr/>
      <dgm:t>
        <a:bodyPr/>
        <a:lstStyle/>
        <a:p>
          <a:endParaRPr lang="en-US"/>
        </a:p>
      </dgm:t>
    </dgm:pt>
    <dgm:pt modelId="{09D86EE9-F019-4905-9334-6DC6D2CD39E7}" type="pres">
      <dgm:prSet presAssocID="{D6C3F436-B5F6-4791-BFD4-57343D042236}" presName="linear" presStyleCnt="0">
        <dgm:presLayoutVars>
          <dgm:animLvl val="lvl"/>
          <dgm:resizeHandles val="exact"/>
        </dgm:presLayoutVars>
      </dgm:prSet>
      <dgm:spPr/>
    </dgm:pt>
    <dgm:pt modelId="{C4853744-9520-43DD-916E-CD913D518387}" type="pres">
      <dgm:prSet presAssocID="{383EE8FC-790E-4A6D-B9CE-DF7F540D088A}" presName="parentText" presStyleLbl="node1" presStyleIdx="0" presStyleCnt="5">
        <dgm:presLayoutVars>
          <dgm:chMax val="0"/>
          <dgm:bulletEnabled val="1"/>
        </dgm:presLayoutVars>
      </dgm:prSet>
      <dgm:spPr/>
    </dgm:pt>
    <dgm:pt modelId="{41D4BAC4-B47F-4D73-AAFB-78E0469E2046}" type="pres">
      <dgm:prSet presAssocID="{037A131A-FDFE-483F-ABC0-366354F4E5CD}" presName="spacer" presStyleCnt="0"/>
      <dgm:spPr/>
    </dgm:pt>
    <dgm:pt modelId="{45A61061-3DDF-4E16-B0AF-F0D0366C9D0C}" type="pres">
      <dgm:prSet presAssocID="{9FE987C2-73BD-441B-B9B2-B70FDE6F8A37}" presName="parentText" presStyleLbl="node1" presStyleIdx="1" presStyleCnt="5">
        <dgm:presLayoutVars>
          <dgm:chMax val="0"/>
          <dgm:bulletEnabled val="1"/>
        </dgm:presLayoutVars>
      </dgm:prSet>
      <dgm:spPr/>
    </dgm:pt>
    <dgm:pt modelId="{FE6F11A7-DFBC-4FA7-8515-7670CBC52D8A}" type="pres">
      <dgm:prSet presAssocID="{1857A415-5A8A-437A-B807-CFAC7A722D5F}" presName="spacer" presStyleCnt="0"/>
      <dgm:spPr/>
    </dgm:pt>
    <dgm:pt modelId="{E2A82A43-3762-474C-89AF-D25431C620B6}" type="pres">
      <dgm:prSet presAssocID="{9D245F17-CA12-4954-ACF5-C6C2CBEBE3E0}" presName="parentText" presStyleLbl="node1" presStyleIdx="2" presStyleCnt="5">
        <dgm:presLayoutVars>
          <dgm:chMax val="0"/>
          <dgm:bulletEnabled val="1"/>
        </dgm:presLayoutVars>
      </dgm:prSet>
      <dgm:spPr/>
    </dgm:pt>
    <dgm:pt modelId="{798ED5EA-83F1-40E4-9DE6-2BA09F84EC09}" type="pres">
      <dgm:prSet presAssocID="{8A291427-202E-4056-982C-DFBF088B7AE9}" presName="spacer" presStyleCnt="0"/>
      <dgm:spPr/>
    </dgm:pt>
    <dgm:pt modelId="{FB728F74-FE95-4B49-A971-715CEC07A474}" type="pres">
      <dgm:prSet presAssocID="{1F928F22-30D5-4DFA-BB35-1DD44BE0DCA1}" presName="parentText" presStyleLbl="node1" presStyleIdx="3" presStyleCnt="5">
        <dgm:presLayoutVars>
          <dgm:chMax val="0"/>
          <dgm:bulletEnabled val="1"/>
        </dgm:presLayoutVars>
      </dgm:prSet>
      <dgm:spPr/>
    </dgm:pt>
    <dgm:pt modelId="{80406537-0606-43B4-9A8B-16285494C5D3}" type="pres">
      <dgm:prSet presAssocID="{63CFC9E1-8B71-4DDB-869F-ACB770EF6350}" presName="spacer" presStyleCnt="0"/>
      <dgm:spPr/>
    </dgm:pt>
    <dgm:pt modelId="{A9A080F2-0FE7-4B9E-8381-DBEE13A251A9}" type="pres">
      <dgm:prSet presAssocID="{DE3A7FB7-37DB-4543-9849-7AABF0BD7DBF}" presName="parentText" presStyleLbl="node1" presStyleIdx="4" presStyleCnt="5">
        <dgm:presLayoutVars>
          <dgm:chMax val="0"/>
          <dgm:bulletEnabled val="1"/>
        </dgm:presLayoutVars>
      </dgm:prSet>
      <dgm:spPr/>
    </dgm:pt>
  </dgm:ptLst>
  <dgm:cxnLst>
    <dgm:cxn modelId="{CD23070D-61AA-4C3C-9635-8247B3179112}" srcId="{D6C3F436-B5F6-4791-BFD4-57343D042236}" destId="{9D245F17-CA12-4954-ACF5-C6C2CBEBE3E0}" srcOrd="2" destOrd="0" parTransId="{744E6D63-E1D1-457C-B1F4-6CE1AE93C98A}" sibTransId="{8A291427-202E-4056-982C-DFBF088B7AE9}"/>
    <dgm:cxn modelId="{C4C3063B-E22D-4732-BFBF-E4C8756EB509}" type="presOf" srcId="{1F928F22-30D5-4DFA-BB35-1DD44BE0DCA1}" destId="{FB728F74-FE95-4B49-A971-715CEC07A474}" srcOrd="0" destOrd="0" presId="urn:microsoft.com/office/officeart/2005/8/layout/vList2"/>
    <dgm:cxn modelId="{20FF1F40-A1AF-4236-8A46-920C862E6134}" srcId="{D6C3F436-B5F6-4791-BFD4-57343D042236}" destId="{1F928F22-30D5-4DFA-BB35-1DD44BE0DCA1}" srcOrd="3" destOrd="0" parTransId="{5F3EE39B-D7FC-41B4-9EBA-93812FC42ACA}" sibTransId="{63CFC9E1-8B71-4DDB-869F-ACB770EF6350}"/>
    <dgm:cxn modelId="{3ECE105F-EC40-408B-BE1A-40CF961F79EF}" type="presOf" srcId="{DE3A7FB7-37DB-4543-9849-7AABF0BD7DBF}" destId="{A9A080F2-0FE7-4B9E-8381-DBEE13A251A9}" srcOrd="0" destOrd="0" presId="urn:microsoft.com/office/officeart/2005/8/layout/vList2"/>
    <dgm:cxn modelId="{4DDE6990-169D-49FD-9D38-597C4338B380}" type="presOf" srcId="{383EE8FC-790E-4A6D-B9CE-DF7F540D088A}" destId="{C4853744-9520-43DD-916E-CD913D518387}" srcOrd="0" destOrd="0" presId="urn:microsoft.com/office/officeart/2005/8/layout/vList2"/>
    <dgm:cxn modelId="{8578F1B4-1CC8-43C3-B381-F9A5C2A0344E}" type="presOf" srcId="{9FE987C2-73BD-441B-B9B2-B70FDE6F8A37}" destId="{45A61061-3DDF-4E16-B0AF-F0D0366C9D0C}" srcOrd="0" destOrd="0" presId="urn:microsoft.com/office/officeart/2005/8/layout/vList2"/>
    <dgm:cxn modelId="{8AA719C2-E1E6-4BB1-9B6C-451F5F2E47A9}" srcId="{D6C3F436-B5F6-4791-BFD4-57343D042236}" destId="{383EE8FC-790E-4A6D-B9CE-DF7F540D088A}" srcOrd="0" destOrd="0" parTransId="{31A422AD-165A-41EF-813B-7DA02283F61D}" sibTransId="{037A131A-FDFE-483F-ABC0-366354F4E5CD}"/>
    <dgm:cxn modelId="{66C377C5-1455-4846-97ED-DB5F23BD17ED}" type="presOf" srcId="{D6C3F436-B5F6-4791-BFD4-57343D042236}" destId="{09D86EE9-F019-4905-9334-6DC6D2CD39E7}" srcOrd="0" destOrd="0" presId="urn:microsoft.com/office/officeart/2005/8/layout/vList2"/>
    <dgm:cxn modelId="{721C93D8-8612-4182-8B47-390EE731D344}" srcId="{D6C3F436-B5F6-4791-BFD4-57343D042236}" destId="{9FE987C2-73BD-441B-B9B2-B70FDE6F8A37}" srcOrd="1" destOrd="0" parTransId="{04E78F44-3CB2-4EAF-BE59-34251C6CB7EF}" sibTransId="{1857A415-5A8A-437A-B807-CFAC7A722D5F}"/>
    <dgm:cxn modelId="{1952FEDD-BBDB-48E9-92F8-52816FD1B190}" type="presOf" srcId="{9D245F17-CA12-4954-ACF5-C6C2CBEBE3E0}" destId="{E2A82A43-3762-474C-89AF-D25431C620B6}" srcOrd="0" destOrd="0" presId="urn:microsoft.com/office/officeart/2005/8/layout/vList2"/>
    <dgm:cxn modelId="{8AC00BEB-CC54-42F1-8D0A-AA6B14E1A32E}" srcId="{D6C3F436-B5F6-4791-BFD4-57343D042236}" destId="{DE3A7FB7-37DB-4543-9849-7AABF0BD7DBF}" srcOrd="4" destOrd="0" parTransId="{F2182DBE-ED69-43D5-BDDA-0CEDBFF079D0}" sibTransId="{0F33C4AD-654D-42E2-A2A8-00A5CCC6428F}"/>
    <dgm:cxn modelId="{9ED38911-05A2-497B-9001-225CD3AB4C66}" type="presParOf" srcId="{09D86EE9-F019-4905-9334-6DC6D2CD39E7}" destId="{C4853744-9520-43DD-916E-CD913D518387}" srcOrd="0" destOrd="0" presId="urn:microsoft.com/office/officeart/2005/8/layout/vList2"/>
    <dgm:cxn modelId="{C3E007C4-10BB-4E0D-84E7-8477BA7DF96C}" type="presParOf" srcId="{09D86EE9-F019-4905-9334-6DC6D2CD39E7}" destId="{41D4BAC4-B47F-4D73-AAFB-78E0469E2046}" srcOrd="1" destOrd="0" presId="urn:microsoft.com/office/officeart/2005/8/layout/vList2"/>
    <dgm:cxn modelId="{473162D4-1477-433E-895E-8BFCC82841BB}" type="presParOf" srcId="{09D86EE9-F019-4905-9334-6DC6D2CD39E7}" destId="{45A61061-3DDF-4E16-B0AF-F0D0366C9D0C}" srcOrd="2" destOrd="0" presId="urn:microsoft.com/office/officeart/2005/8/layout/vList2"/>
    <dgm:cxn modelId="{12B54C52-2D3B-4F41-AA04-A51236D44AA7}" type="presParOf" srcId="{09D86EE9-F019-4905-9334-6DC6D2CD39E7}" destId="{FE6F11A7-DFBC-4FA7-8515-7670CBC52D8A}" srcOrd="3" destOrd="0" presId="urn:microsoft.com/office/officeart/2005/8/layout/vList2"/>
    <dgm:cxn modelId="{76A4C32D-14BF-4FF5-8427-67AA5878B3F5}" type="presParOf" srcId="{09D86EE9-F019-4905-9334-6DC6D2CD39E7}" destId="{E2A82A43-3762-474C-89AF-D25431C620B6}" srcOrd="4" destOrd="0" presId="urn:microsoft.com/office/officeart/2005/8/layout/vList2"/>
    <dgm:cxn modelId="{6EC783BB-F1B0-4F75-A60A-5474D09DE5F5}" type="presParOf" srcId="{09D86EE9-F019-4905-9334-6DC6D2CD39E7}" destId="{798ED5EA-83F1-40E4-9DE6-2BA09F84EC09}" srcOrd="5" destOrd="0" presId="urn:microsoft.com/office/officeart/2005/8/layout/vList2"/>
    <dgm:cxn modelId="{5169BAE9-9291-4D99-9FCC-33F40F965EBA}" type="presParOf" srcId="{09D86EE9-F019-4905-9334-6DC6D2CD39E7}" destId="{FB728F74-FE95-4B49-A971-715CEC07A474}" srcOrd="6" destOrd="0" presId="urn:microsoft.com/office/officeart/2005/8/layout/vList2"/>
    <dgm:cxn modelId="{EEEE975E-C21B-443A-84F8-6FD2C1139B6A}" type="presParOf" srcId="{09D86EE9-F019-4905-9334-6DC6D2CD39E7}" destId="{80406537-0606-43B4-9A8B-16285494C5D3}" srcOrd="7" destOrd="0" presId="urn:microsoft.com/office/officeart/2005/8/layout/vList2"/>
    <dgm:cxn modelId="{F64FF4DF-EA38-4086-B90A-58021A352981}" type="presParOf" srcId="{09D86EE9-F019-4905-9334-6DC6D2CD39E7}" destId="{A9A080F2-0FE7-4B9E-8381-DBEE13A251A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53744-9520-43DD-916E-CD913D518387}">
      <dsp:nvSpPr>
        <dsp:cNvPr id="0" name=""/>
        <dsp:cNvSpPr/>
      </dsp:nvSpPr>
      <dsp:spPr>
        <a:xfrm>
          <a:off x="0" y="85427"/>
          <a:ext cx="5709604" cy="9278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0" i="0" kern="1200"/>
            <a:t>Within the Bristol community, the organisation, Charting African Resilience Generating Opportunities (CARGO), have created online resources, in order to embrace both African and African descendant stories, both from a historical and individual basis. </a:t>
          </a:r>
          <a:endParaRPr lang="en-US" sz="1300" kern="1200"/>
        </a:p>
      </dsp:txBody>
      <dsp:txXfrm>
        <a:off x="45292" y="130719"/>
        <a:ext cx="5619020" cy="837226"/>
      </dsp:txXfrm>
    </dsp:sp>
    <dsp:sp modelId="{45A61061-3DDF-4E16-B0AF-F0D0366C9D0C}">
      <dsp:nvSpPr>
        <dsp:cNvPr id="0" name=""/>
        <dsp:cNvSpPr/>
      </dsp:nvSpPr>
      <dsp:spPr>
        <a:xfrm>
          <a:off x="0" y="1050677"/>
          <a:ext cx="5709604" cy="9278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0" i="0" kern="1200"/>
            <a:t>These resources are also available online, which have proved helpful with classroom discussions regarding colonialism. </a:t>
          </a:r>
          <a:endParaRPr lang="en-US" sz="1300" kern="1200"/>
        </a:p>
      </dsp:txBody>
      <dsp:txXfrm>
        <a:off x="45292" y="1095969"/>
        <a:ext cx="5619020" cy="837226"/>
      </dsp:txXfrm>
    </dsp:sp>
    <dsp:sp modelId="{E2A82A43-3762-474C-89AF-D25431C620B6}">
      <dsp:nvSpPr>
        <dsp:cNvPr id="0" name=""/>
        <dsp:cNvSpPr/>
      </dsp:nvSpPr>
      <dsp:spPr>
        <a:xfrm>
          <a:off x="0" y="2015927"/>
          <a:ext cx="5709604" cy="9278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0" i="0" kern="1200"/>
            <a:t>Teacher education is also significant, when schools attempt to discuss colonialism. For example, although a teacher may be qualified to teach history, it’s possible they studied an alternative undergraduate degree, meaning that they may need additional help with learning about colonialism themselves. </a:t>
          </a:r>
          <a:endParaRPr lang="en-US" sz="1300" kern="1200"/>
        </a:p>
      </dsp:txBody>
      <dsp:txXfrm>
        <a:off x="45292" y="2061219"/>
        <a:ext cx="5619020" cy="837226"/>
      </dsp:txXfrm>
    </dsp:sp>
    <dsp:sp modelId="{FB728F74-FE95-4B49-A971-715CEC07A474}">
      <dsp:nvSpPr>
        <dsp:cNvPr id="0" name=""/>
        <dsp:cNvSpPr/>
      </dsp:nvSpPr>
      <dsp:spPr>
        <a:xfrm>
          <a:off x="0" y="2981178"/>
          <a:ext cx="5709604" cy="9278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0" i="0" kern="1200"/>
            <a:t>Teacher education also enables teachers to create safe spaces, whereby students and teachers alike can discuss the colonial past, including personal experiences. </a:t>
          </a:r>
          <a:endParaRPr lang="en-US" sz="1300" kern="1200"/>
        </a:p>
      </dsp:txBody>
      <dsp:txXfrm>
        <a:off x="45292" y="3026470"/>
        <a:ext cx="5619020" cy="837226"/>
      </dsp:txXfrm>
    </dsp:sp>
    <dsp:sp modelId="{A9A080F2-0FE7-4B9E-8381-DBEE13A251A9}">
      <dsp:nvSpPr>
        <dsp:cNvPr id="0" name=""/>
        <dsp:cNvSpPr/>
      </dsp:nvSpPr>
      <dsp:spPr>
        <a:xfrm>
          <a:off x="0" y="3946428"/>
          <a:ext cx="5709604" cy="9278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0" i="0" kern="1200"/>
            <a:t>Societal protest movements, such as Black Lives matter, has also opened up colonialism discussion topics, making them more approachable within educational settings. </a:t>
          </a:r>
          <a:endParaRPr lang="en-US" sz="1300" kern="1200"/>
        </a:p>
      </dsp:txBody>
      <dsp:txXfrm>
        <a:off x="45292" y="3991720"/>
        <a:ext cx="5619020" cy="8372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11/9/2023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75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9641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9031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6226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92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303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7093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6277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8997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4057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9976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11/9/2023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52718506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history/british/modern/independence1947_01.shtml" TargetMode="External"/><Relationship Id="rId2" Type="http://schemas.openxmlformats.org/officeDocument/2006/relationships/hyperlink" Target="https://africa.thegospelcoalition.org/article/history-christianity-africa/" TargetMode="External"/><Relationship Id="rId1" Type="http://schemas.openxmlformats.org/officeDocument/2006/relationships/slideLayout" Target="../slideLayouts/slideLayout2.xml"/><Relationship Id="rId4" Type="http://schemas.openxmlformats.org/officeDocument/2006/relationships/hyperlink" Target="https://www.toppr.com/guides/history/india-after-independence/india-after-independence/#Phase_1_1947-_196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olonialis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awriephipps.co.uk/?p=7759"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rill.com/display/book/9789460916069/BP000003.xml" TargetMode="External"/><Relationship Id="rId2" Type="http://schemas.openxmlformats.org/officeDocument/2006/relationships/hyperlink" Target="https://schoolofeducation.blogs.bristol.ac.uk/2021/06/08/where-was-the-colonial-history-in-our-education/" TargetMode="External"/><Relationship Id="rId1" Type="http://schemas.openxmlformats.org/officeDocument/2006/relationships/slideLayout" Target="../slideLayouts/slideLayout2.xml"/><Relationship Id="rId4" Type="http://schemas.openxmlformats.org/officeDocument/2006/relationships/hyperlink" Target="https://www.tandfonline.com/doi/pdf/10.1080/13603124.2022.20983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 name="Picture 17" descr="An empty street with colourful buildings">
            <a:extLst>
              <a:ext uri="{FF2B5EF4-FFF2-40B4-BE49-F238E27FC236}">
                <a16:creationId xmlns:a16="http://schemas.microsoft.com/office/drawing/2014/main" id="{FFEF2626-82B0-A248-5245-FA5747F0F66D}"/>
              </a:ext>
            </a:extLst>
          </p:cNvPr>
          <p:cNvPicPr>
            <a:picLocks noChangeAspect="1"/>
          </p:cNvPicPr>
          <p:nvPr/>
        </p:nvPicPr>
        <p:blipFill rotWithShape="1">
          <a:blip r:embed="rId2">
            <a:duotone>
              <a:schemeClr val="accent1">
                <a:shade val="45000"/>
                <a:satMod val="135000"/>
              </a:schemeClr>
              <a:prstClr val="white"/>
            </a:duotone>
            <a:alphaModFix amt="60000"/>
          </a:blip>
          <a:srcRect r="-2" b="-2"/>
          <a:stretch/>
        </p:blipFill>
        <p:spPr>
          <a:xfrm>
            <a:off x="20" y="-1"/>
            <a:ext cx="12191980" cy="6858001"/>
          </a:xfrm>
          <a:prstGeom prst="rect">
            <a:avLst/>
          </a:prstGeom>
        </p:spPr>
      </p:pic>
      <p:sp>
        <p:nvSpPr>
          <p:cNvPr id="2" name="Title 1"/>
          <p:cNvSpPr>
            <a:spLocks noGrp="1"/>
          </p:cNvSpPr>
          <p:nvPr>
            <p:ph type="ctrTitle"/>
          </p:nvPr>
        </p:nvSpPr>
        <p:spPr/>
        <p:txBody>
          <a:bodyPr>
            <a:normAutofit/>
          </a:bodyPr>
          <a:lstStyle/>
          <a:p>
            <a:pPr>
              <a:spcBef>
                <a:spcPts val="1000"/>
              </a:spcBef>
            </a:pPr>
            <a:endParaRPr lang="en-US" sz="1400">
              <a:ea typeface="+mj-lt"/>
              <a:cs typeface="+mj-lt"/>
            </a:endParaRPr>
          </a:p>
          <a:p>
            <a:pPr>
              <a:spcBef>
                <a:spcPts val="1000"/>
              </a:spcBef>
            </a:pPr>
            <a:endParaRPr lang="en-US" sz="1400">
              <a:ea typeface="+mj-lt"/>
              <a:cs typeface="+mj-lt"/>
            </a:endParaRPr>
          </a:p>
          <a:p>
            <a:pPr marL="2286000" lvl="5">
              <a:spcBef>
                <a:spcPts val="500"/>
              </a:spcBef>
            </a:pPr>
            <a:endParaRPr lang="en-US" sz="1400">
              <a:solidFill>
                <a:schemeClr val="tx1"/>
              </a:solidFill>
              <a:latin typeface="+mj-lt"/>
              <a:ea typeface="+mj-lt"/>
              <a:cs typeface="+mj-lt"/>
            </a:endParaRPr>
          </a:p>
          <a:p>
            <a:r>
              <a:rPr lang="en-US" sz="4000">
                <a:solidFill>
                  <a:schemeClr val="tx1"/>
                </a:solidFill>
                <a:ea typeface="+mj-lt"/>
                <a:cs typeface="+mj-lt"/>
              </a:rPr>
              <a:t>The Legacy of Colonialism</a:t>
            </a:r>
            <a:br>
              <a:rPr lang="en-US" sz="4000">
                <a:solidFill>
                  <a:schemeClr val="tx1"/>
                </a:solidFill>
                <a:ea typeface="+mj-lt"/>
                <a:cs typeface="+mj-lt"/>
              </a:rPr>
            </a:br>
            <a:br>
              <a:rPr lang="en-US" sz="4000">
                <a:solidFill>
                  <a:schemeClr val="tx1"/>
                </a:solidFill>
                <a:ea typeface="+mj-lt"/>
                <a:cs typeface="+mj-lt"/>
              </a:rPr>
            </a:br>
            <a:r>
              <a:rPr lang="en-US" sz="4000">
                <a:solidFill>
                  <a:schemeClr val="tx1"/>
                </a:solidFill>
                <a:ea typeface="+mj-lt"/>
                <a:cs typeface="+mj-lt"/>
              </a:rPr>
              <a:t> has colonialism affected society?</a:t>
            </a:r>
          </a:p>
        </p:txBody>
      </p:sp>
      <p:sp>
        <p:nvSpPr>
          <p:cNvPr id="5" name="Subtitle 4">
            <a:extLst>
              <a:ext uri="{FF2B5EF4-FFF2-40B4-BE49-F238E27FC236}">
                <a16:creationId xmlns:a16="http://schemas.microsoft.com/office/drawing/2014/main" id="{5E9CF402-611C-82B5-9A57-F02658181A2D}"/>
              </a:ext>
            </a:extLst>
          </p:cNvPr>
          <p:cNvSpPr>
            <a:spLocks noGrp="1"/>
          </p:cNvSpPr>
          <p:nvPr>
            <p:ph type="subTitle" idx="1"/>
          </p:nvPr>
        </p:nvSpPr>
        <p:spPr>
          <a:xfrm>
            <a:off x="1709530" y="4010745"/>
            <a:ext cx="8767860" cy="1388165"/>
          </a:xfrm>
        </p:spPr>
        <p:txBody>
          <a:bodyPr vert="horz" lIns="91440" tIns="45720" rIns="91440" bIns="45720" rtlCol="0" anchor="t">
            <a:normAutofit/>
          </a:bodyPr>
          <a:lstStyle/>
          <a:p>
            <a:r>
              <a:rPr lang="en-US">
                <a:solidFill>
                  <a:schemeClr val="tx1"/>
                </a:solidFill>
              </a:rPr>
              <a:t>By Leah, Lily, Olly, Tobi and Shannon</a:t>
            </a:r>
          </a:p>
        </p:txBody>
      </p:sp>
      <p:sp>
        <p:nvSpPr>
          <p:cNvPr id="6" name="Subtitle 2">
            <a:extLst>
              <a:ext uri="{FF2B5EF4-FFF2-40B4-BE49-F238E27FC236}">
                <a16:creationId xmlns:a16="http://schemas.microsoft.com/office/drawing/2014/main" id="{15A7C2E4-9CF2-B84F-56FF-D2C88697A59D}"/>
              </a:ext>
            </a:extLst>
          </p:cNvPr>
          <p:cNvSpPr>
            <a:spLocks noGrp="1"/>
          </p:cNvSpPr>
          <p:nvPr/>
        </p:nvSpPr>
        <p:spPr>
          <a:xfrm>
            <a:off x="1143000" y="511705"/>
            <a:ext cx="9652000" cy="583265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200">
              <a:solidFill>
                <a:srgbClr val="374151"/>
              </a:solidFill>
              <a:ea typeface="+mn-lt"/>
              <a:cs typeface="+mn-lt"/>
            </a:endParaRPr>
          </a:p>
          <a:p>
            <a:pPr algn="l"/>
            <a:endParaRPr lang="en-US" sz="1200" b="1">
              <a:solidFill>
                <a:srgbClr val="374151"/>
              </a:solidFill>
              <a:latin typeface="Calibri"/>
              <a:ea typeface="Verdana"/>
              <a:cs typeface="Calibri"/>
            </a:endParaRPr>
          </a:p>
          <a:p>
            <a:pPr lvl="5" algn="l"/>
            <a:endParaRPr lang="en-US" sz="1100">
              <a:ea typeface="+mn-lt"/>
              <a:cs typeface="+mn-lt"/>
            </a:endParaRPr>
          </a:p>
          <a:p>
            <a:endParaRPr lang="en-US">
              <a:cs typeface="Calibri"/>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DC13-D42D-A4D6-EE05-7069A03EEF5F}"/>
              </a:ext>
            </a:extLst>
          </p:cNvPr>
          <p:cNvSpPr>
            <a:spLocks noGrp="1"/>
          </p:cNvSpPr>
          <p:nvPr>
            <p:ph type="title"/>
          </p:nvPr>
        </p:nvSpPr>
        <p:spPr>
          <a:xfrm>
            <a:off x="337868" y="-133230"/>
            <a:ext cx="9875520" cy="1356360"/>
          </a:xfrm>
        </p:spPr>
        <p:txBody>
          <a:bodyPr/>
          <a:lstStyle/>
          <a:p>
            <a:r>
              <a:rPr lang="en-US">
                <a:solidFill>
                  <a:schemeClr val="bg2">
                    <a:lumMod val="10000"/>
                  </a:schemeClr>
                </a:solidFill>
              </a:rPr>
              <a:t>Bibliography 2/2</a:t>
            </a:r>
          </a:p>
        </p:txBody>
      </p:sp>
      <p:sp>
        <p:nvSpPr>
          <p:cNvPr id="3" name="Content Placeholder 2">
            <a:extLst>
              <a:ext uri="{FF2B5EF4-FFF2-40B4-BE49-F238E27FC236}">
                <a16:creationId xmlns:a16="http://schemas.microsoft.com/office/drawing/2014/main" id="{6C183F1B-4EB9-D379-CFAB-9C7071003BA3}"/>
              </a:ext>
            </a:extLst>
          </p:cNvPr>
          <p:cNvSpPr>
            <a:spLocks noGrp="1"/>
          </p:cNvSpPr>
          <p:nvPr>
            <p:ph idx="1"/>
          </p:nvPr>
        </p:nvSpPr>
        <p:spPr>
          <a:xfrm>
            <a:off x="342376" y="942551"/>
            <a:ext cx="5831235" cy="5198372"/>
          </a:xfrm>
        </p:spPr>
        <p:txBody>
          <a:bodyPr vert="horz" lIns="91440" tIns="45720" rIns="91440" bIns="45720" rtlCol="0" anchor="t">
            <a:noAutofit/>
          </a:bodyPr>
          <a:lstStyle/>
          <a:p>
            <a:pPr marL="45720" indent="0">
              <a:buNone/>
            </a:pPr>
            <a:r>
              <a:rPr lang="en-US" sz="1800">
                <a:solidFill>
                  <a:schemeClr val="bg2">
                    <a:lumMod val="10000"/>
                  </a:schemeClr>
                </a:solidFill>
                <a:latin typeface="Calibri"/>
                <a:cs typeface="Calibri"/>
              </a:rPr>
              <a:t>Tobi</a:t>
            </a:r>
            <a:endParaRPr lang="en-US" sz="1800">
              <a:solidFill>
                <a:schemeClr val="bg2">
                  <a:lumMod val="10000"/>
                </a:schemeClr>
              </a:solidFill>
              <a:latin typeface="Calibri"/>
              <a:ea typeface="Calibri"/>
              <a:cs typeface="Calibri"/>
            </a:endParaRPr>
          </a:p>
          <a:p>
            <a:r>
              <a:rPr lang="en-US" sz="1800">
                <a:solidFill>
                  <a:schemeClr val="bg2">
                    <a:lumMod val="10000"/>
                  </a:schemeClr>
                </a:solidFill>
                <a:latin typeface="Calibri"/>
                <a:ea typeface="+mn-lt"/>
                <a:cs typeface="+mn-lt"/>
              </a:rPr>
              <a:t>‘Israel’s Borders Explained in Maps’, </a:t>
            </a:r>
            <a:r>
              <a:rPr lang="en-US" sz="1800" i="1">
                <a:solidFill>
                  <a:schemeClr val="bg2">
                    <a:lumMod val="10000"/>
                  </a:schemeClr>
                </a:solidFill>
                <a:latin typeface="Calibri"/>
                <a:ea typeface="+mn-lt"/>
                <a:cs typeface="+mn-lt"/>
              </a:rPr>
              <a:t>BBC News</a:t>
            </a:r>
            <a:r>
              <a:rPr lang="en-US" sz="1800">
                <a:solidFill>
                  <a:schemeClr val="bg2">
                    <a:lumMod val="10000"/>
                  </a:schemeClr>
                </a:solidFill>
                <a:latin typeface="Calibri"/>
                <a:ea typeface="+mn-lt"/>
                <a:cs typeface="+mn-lt"/>
              </a:rPr>
              <a:t>, 15 September 2020, section Middle East &lt;https://www.bbc.com/news/world-middle-east-54116567&gt; [accessed 7 November 2023]</a:t>
            </a:r>
            <a:endParaRPr lang="en-US" sz="1800">
              <a:solidFill>
                <a:schemeClr val="bg2">
                  <a:lumMod val="10000"/>
                </a:schemeClr>
              </a:solidFill>
              <a:latin typeface="Calibri"/>
              <a:ea typeface="Calibri"/>
              <a:cs typeface="Calibri"/>
            </a:endParaRPr>
          </a:p>
          <a:p>
            <a:r>
              <a:rPr lang="en-US" sz="1800">
                <a:solidFill>
                  <a:schemeClr val="bg2">
                    <a:lumMod val="10000"/>
                  </a:schemeClr>
                </a:solidFill>
                <a:latin typeface="Calibri"/>
                <a:ea typeface="+mn-lt"/>
                <a:cs typeface="+mn-lt"/>
              </a:rPr>
              <a:t>‘Partition: Why Was British India Divided 75 Years Ago?’, </a:t>
            </a:r>
            <a:r>
              <a:rPr lang="en-US" sz="1800" i="1">
                <a:solidFill>
                  <a:schemeClr val="bg2">
                    <a:lumMod val="10000"/>
                  </a:schemeClr>
                </a:solidFill>
                <a:latin typeface="Calibri"/>
                <a:ea typeface="+mn-lt"/>
                <a:cs typeface="+mn-lt"/>
              </a:rPr>
              <a:t>BBC News</a:t>
            </a:r>
            <a:r>
              <a:rPr lang="en-US" sz="1800">
                <a:solidFill>
                  <a:schemeClr val="bg2">
                    <a:lumMod val="10000"/>
                  </a:schemeClr>
                </a:solidFill>
                <a:latin typeface="Calibri"/>
                <a:ea typeface="+mn-lt"/>
                <a:cs typeface="+mn-lt"/>
              </a:rPr>
              <a:t>, 14 August 2022, section India &lt;https://www.bbc.com/news/world-south-asia-62467438&gt; [accessed 6 November 2023]</a:t>
            </a:r>
            <a:endParaRPr lang="en-US" sz="1800">
              <a:solidFill>
                <a:schemeClr val="bg2">
                  <a:lumMod val="10000"/>
                </a:schemeClr>
              </a:solidFill>
              <a:latin typeface="Calibri"/>
              <a:ea typeface="Calibri"/>
              <a:cs typeface="Calibri"/>
            </a:endParaRPr>
          </a:p>
          <a:p>
            <a:r>
              <a:rPr lang="en-US" sz="1800">
                <a:solidFill>
                  <a:schemeClr val="bg2">
                    <a:lumMod val="10000"/>
                  </a:schemeClr>
                </a:solidFill>
                <a:latin typeface="Calibri"/>
                <a:ea typeface="+mn-lt"/>
                <a:cs typeface="+mn-lt"/>
              </a:rPr>
              <a:t>Weiss, Richard S., </a:t>
            </a:r>
            <a:r>
              <a:rPr lang="en-US" sz="1800" i="1">
                <a:solidFill>
                  <a:schemeClr val="bg2">
                    <a:lumMod val="10000"/>
                  </a:schemeClr>
                </a:solidFill>
                <a:latin typeface="Calibri"/>
                <a:ea typeface="+mn-lt"/>
                <a:cs typeface="+mn-lt"/>
              </a:rPr>
              <a:t>The Emergence of Modern Hinduism: Religion on the Margins of Colonialism</a:t>
            </a:r>
            <a:r>
              <a:rPr lang="en-US" sz="1800">
                <a:solidFill>
                  <a:schemeClr val="bg2">
                    <a:lumMod val="10000"/>
                  </a:schemeClr>
                </a:solidFill>
                <a:latin typeface="Calibri"/>
                <a:ea typeface="+mn-lt"/>
                <a:cs typeface="+mn-lt"/>
              </a:rPr>
              <a:t>, 1 online resource (222 pages) vols (Berkeley, CA: University of California Press, 2019) &lt;https://www.jstor.org/stable/10.2307/j.ctvr7fcbm&gt; [accessed 7 November 2023]</a:t>
            </a:r>
            <a:endParaRPr lang="en-US" sz="1800">
              <a:solidFill>
                <a:schemeClr val="bg2">
                  <a:lumMod val="10000"/>
                </a:schemeClr>
              </a:solidFill>
              <a:latin typeface="Calibri"/>
              <a:ea typeface="Calibri"/>
              <a:cs typeface="Calibri"/>
            </a:endParaRPr>
          </a:p>
          <a:p>
            <a:r>
              <a:rPr lang="en-US" sz="1800">
                <a:solidFill>
                  <a:schemeClr val="bg2">
                    <a:lumMod val="10000"/>
                  </a:schemeClr>
                </a:solidFill>
                <a:latin typeface="Calibri"/>
                <a:ea typeface="+mn-lt"/>
                <a:cs typeface="+mn-lt"/>
              </a:rPr>
              <a:t>‘Why Was British India Partitioned in 1947? Considering the Role of Muhammad Ali Jinnah’ &lt;https://www.history.ox.ac.uk/why-was-british-india-partitioned-in-1947-considering-the-role-of-muhammad-ali-0&gt; [accessed 7 November 2023]</a:t>
            </a:r>
            <a:endParaRPr lang="en-US" sz="1800">
              <a:solidFill>
                <a:schemeClr val="bg2">
                  <a:lumMod val="10000"/>
                </a:schemeClr>
              </a:solidFill>
              <a:latin typeface="Calibri"/>
            </a:endParaRPr>
          </a:p>
          <a:p>
            <a:endParaRPr lang="en-US"/>
          </a:p>
          <a:p>
            <a:endParaRPr lang="en-US"/>
          </a:p>
        </p:txBody>
      </p:sp>
      <p:sp>
        <p:nvSpPr>
          <p:cNvPr id="7" name="TextBox 6">
            <a:extLst>
              <a:ext uri="{FF2B5EF4-FFF2-40B4-BE49-F238E27FC236}">
                <a16:creationId xmlns:a16="http://schemas.microsoft.com/office/drawing/2014/main" id="{421F92F0-1BA0-6DF6-CAD5-C978C2DF13C8}"/>
              </a:ext>
            </a:extLst>
          </p:cNvPr>
          <p:cNvSpPr txBox="1"/>
          <p:nvPr/>
        </p:nvSpPr>
        <p:spPr>
          <a:xfrm>
            <a:off x="6234305" y="945623"/>
            <a:ext cx="5487883" cy="5586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ea typeface="Calibri"/>
                <a:cs typeface="Calibri"/>
              </a:rPr>
              <a:t>Shannon </a:t>
            </a:r>
          </a:p>
          <a:p>
            <a:pPr marL="285750" indent="-285750">
              <a:buFont typeface="Arial,Sans-Serif"/>
              <a:buChar char="•"/>
            </a:pPr>
            <a:r>
              <a:rPr lang="en-US" sz="1600" dirty="0">
                <a:latin typeface="Calibri"/>
                <a:ea typeface="Calibri"/>
                <a:cs typeface="Calibri"/>
              </a:rPr>
              <a:t>Parashar, Swati and Schulz, Micheal. 'Colonial Legacies, Postcolonial 'Selfhood' and the (Un)doing of Africa', Third World </a:t>
            </a:r>
            <a:r>
              <a:rPr lang="en-US" sz="1600" err="1">
                <a:latin typeface="Calibri"/>
                <a:ea typeface="Calibri"/>
                <a:cs typeface="Calibri"/>
              </a:rPr>
              <a:t>Quartley</a:t>
            </a:r>
            <a:r>
              <a:rPr lang="en-US" sz="1600" dirty="0">
                <a:latin typeface="Calibri"/>
                <a:ea typeface="Calibri"/>
                <a:cs typeface="Calibri"/>
              </a:rPr>
              <a:t>, (2021) Volume 42, Issue 5, pp.867-881.</a:t>
            </a:r>
            <a:r>
              <a:rPr lang="en-US" sz="1600" dirty="0">
                <a:latin typeface="Calibri"/>
                <a:ea typeface="Calibri"/>
                <a:cs typeface="Calibri"/>
                <a:hlinkClick r:id="" action="ppaction://noaction">
                  <a:extLst>
                    <a:ext uri="{A12FA001-AC4F-418D-AE19-62706E023703}">
                      <ahyp:hlinkClr xmlns:ahyp="http://schemas.microsoft.com/office/drawing/2018/hyperlinkcolor" val="tx"/>
                    </a:ext>
                  </a:extLst>
                </a:hlinkClick>
              </a:rPr>
              <a:t>&lt;https://www.tandfonline.com/doi/full/10.1080/01436597.2021.1903313&gt;</a:t>
            </a:r>
            <a:endParaRPr lang="en-US" sz="1600" dirty="0">
              <a:latin typeface="Calibri"/>
              <a:ea typeface="Calibri"/>
              <a:cs typeface="Calibri"/>
            </a:endParaRPr>
          </a:p>
          <a:p>
            <a:pPr marL="285750" indent="-285750">
              <a:buFont typeface="Arial,Sans-Serif"/>
              <a:buChar char="•"/>
            </a:pPr>
            <a:r>
              <a:rPr lang="en-US" sz="1600" dirty="0">
                <a:latin typeface="Calibri"/>
                <a:ea typeface="Calibri"/>
                <a:cs typeface="Calibri"/>
              </a:rPr>
              <a:t>The African Bible. Christian History, The History of Christianity in Africa // African Study Bible. (2019), [Accessed 09.11.23] </a:t>
            </a:r>
            <a:r>
              <a:rPr lang="en-US" sz="1600" u="sng" dirty="0">
                <a:latin typeface="Calibri"/>
                <a:ea typeface="Calibri"/>
                <a:cs typeface="Calibri"/>
                <a:hlinkClick r:id="rId2">
                  <a:extLst>
                    <a:ext uri="{A12FA001-AC4F-418D-AE19-62706E023703}">
                      <ahyp:hlinkClr xmlns:ahyp="http://schemas.microsoft.com/office/drawing/2018/hyperlinkcolor" val="tx"/>
                    </a:ext>
                  </a:extLst>
                </a:hlinkClick>
              </a:rPr>
              <a:t>&lt;https://africa.thegospelcoalition.org/article/history-christianity-africa/&gt;</a:t>
            </a:r>
          </a:p>
          <a:p>
            <a:pPr marL="285750" indent="-285750">
              <a:buFont typeface="Arial,Sans-Serif"/>
              <a:buChar char="•"/>
            </a:pPr>
            <a:endParaRPr lang="en-US" sz="1600" u="sng" dirty="0">
              <a:latin typeface="Calibri"/>
              <a:ea typeface="Calibri"/>
              <a:cs typeface="Calibri"/>
            </a:endParaRPr>
          </a:p>
          <a:p>
            <a:pPr marL="285750" indent="-285750">
              <a:buFont typeface="Arial,Sans-Serif"/>
              <a:buChar char="•"/>
            </a:pPr>
            <a:r>
              <a:rPr lang="en-US" sz="1600" dirty="0">
                <a:latin typeface="Calibri"/>
                <a:ea typeface="Calibri"/>
                <a:cs typeface="Calibri"/>
              </a:rPr>
              <a:t>Kaul, Dr. Chandrika. 'From Empire to Independence: The British Raj in India 1858-1947.' (2011) </a:t>
            </a:r>
            <a:r>
              <a:rPr lang="en-US" sz="1600" dirty="0">
                <a:latin typeface="Calibri"/>
                <a:ea typeface="Calibri"/>
                <a:cs typeface="Calibri"/>
                <a:hlinkClick r:id="rId3">
                  <a:extLst>
                    <a:ext uri="{A12FA001-AC4F-418D-AE19-62706E023703}">
                      <ahyp:hlinkClr xmlns:ahyp="http://schemas.microsoft.com/office/drawing/2018/hyperlinkcolor" val="tx"/>
                    </a:ext>
                  </a:extLst>
                </a:hlinkClick>
              </a:rPr>
              <a:t>&lt;</a:t>
            </a:r>
            <a:r>
              <a:rPr lang="en-US" sz="1600" dirty="0">
                <a:ea typeface="+mn-lt"/>
                <a:cs typeface="+mn-lt"/>
                <a:hlinkClick r:id="rId3">
                  <a:extLst>
                    <a:ext uri="{A12FA001-AC4F-418D-AE19-62706E023703}">
                      <ahyp:hlinkClr xmlns:ahyp="http://schemas.microsoft.com/office/drawing/2018/hyperlinkcolor" val="tx"/>
                    </a:ext>
                  </a:extLst>
                </a:hlinkClick>
              </a:rPr>
              <a:t>https://www.bbc.co.uk/history/british/modern/independence1947_01.shtml</a:t>
            </a:r>
            <a:r>
              <a:rPr lang="en-US" sz="1600" dirty="0">
                <a:latin typeface="Calibri"/>
                <a:ea typeface="Calibri"/>
                <a:cs typeface="Calibri"/>
              </a:rPr>
              <a:t>&gt; </a:t>
            </a:r>
          </a:p>
          <a:p>
            <a:pPr marL="285750" indent="-285750">
              <a:buFont typeface="Arial,Sans-Serif"/>
              <a:buChar char="•"/>
            </a:pPr>
            <a:r>
              <a:rPr lang="en-US" sz="1600" err="1">
                <a:latin typeface="Calibri"/>
                <a:ea typeface="Calibri"/>
                <a:cs typeface="Calibri"/>
              </a:rPr>
              <a:t>Toppr</a:t>
            </a:r>
            <a:r>
              <a:rPr lang="en-US" sz="1600" dirty="0">
                <a:latin typeface="Calibri"/>
                <a:ea typeface="Calibri"/>
                <a:cs typeface="Calibri"/>
              </a:rPr>
              <a:t>. 'India After Independence' [Accessed 09.11.23] </a:t>
            </a:r>
            <a:r>
              <a:rPr lang="en-US" sz="1600" dirty="0">
                <a:latin typeface="Calibri"/>
                <a:ea typeface="Calibri"/>
                <a:cs typeface="Calibri"/>
                <a:hlinkClick r:id="rId4">
                  <a:extLst>
                    <a:ext uri="{A12FA001-AC4F-418D-AE19-62706E023703}">
                      <ahyp:hlinkClr xmlns:ahyp="http://schemas.microsoft.com/office/drawing/2018/hyperlinkcolor" val="tx"/>
                    </a:ext>
                  </a:extLst>
                </a:hlinkClick>
              </a:rPr>
              <a:t>&lt;</a:t>
            </a:r>
            <a:r>
              <a:rPr lang="en-US" sz="1600" dirty="0">
                <a:latin typeface="Calibri"/>
                <a:ea typeface="+mn-lt"/>
                <a:cs typeface="+mn-lt"/>
                <a:hlinkClick r:id="rId4">
                  <a:extLst>
                    <a:ext uri="{A12FA001-AC4F-418D-AE19-62706E023703}">
                      <ahyp:hlinkClr xmlns:ahyp="http://schemas.microsoft.com/office/drawing/2018/hyperlinkcolor" val="tx"/>
                    </a:ext>
                  </a:extLst>
                </a:hlinkClick>
              </a:rPr>
              <a:t>https://www.toppr.com/guides/history/india-after-independence/india-after-independence/#Phase_1_1947-_1967</a:t>
            </a:r>
            <a:r>
              <a:rPr lang="en-US" sz="1600" dirty="0">
                <a:latin typeface="Calibri"/>
                <a:ea typeface="Calibri"/>
                <a:cs typeface="Calibri"/>
                <a:hlinkClick r:id="rId4">
                  <a:extLst>
                    <a:ext uri="{A12FA001-AC4F-418D-AE19-62706E023703}">
                      <ahyp:hlinkClr xmlns:ahyp="http://schemas.microsoft.com/office/drawing/2018/hyperlinkcolor" val="tx"/>
                    </a:ext>
                  </a:extLst>
                </a:hlinkClick>
              </a:rPr>
              <a:t>&gt;</a:t>
            </a:r>
          </a:p>
          <a:p>
            <a:endParaRPr lang="en-US" sz="1900">
              <a:solidFill>
                <a:srgbClr val="000000"/>
              </a:solidFill>
              <a:latin typeface="Calibri"/>
              <a:ea typeface="Calibri"/>
              <a:cs typeface="Calibri"/>
            </a:endParaRPr>
          </a:p>
        </p:txBody>
      </p:sp>
    </p:spTree>
    <p:extLst>
      <p:ext uri="{BB962C8B-B14F-4D97-AF65-F5344CB8AC3E}">
        <p14:creationId xmlns:p14="http://schemas.microsoft.com/office/powerpoint/2010/main" val="39963124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6F573B-692E-B7AA-AAB1-BD24528540DD}"/>
              </a:ext>
            </a:extLst>
          </p:cNvPr>
          <p:cNvSpPr>
            <a:spLocks noGrp="1"/>
          </p:cNvSpPr>
          <p:nvPr>
            <p:ph type="title"/>
          </p:nvPr>
        </p:nvSpPr>
        <p:spPr>
          <a:xfrm>
            <a:off x="649111" y="510822"/>
            <a:ext cx="6693061" cy="1356360"/>
          </a:xfrm>
        </p:spPr>
        <p:txBody>
          <a:bodyPr>
            <a:normAutofit/>
          </a:bodyPr>
          <a:lstStyle/>
          <a:p>
            <a:r>
              <a:rPr lang="en-US">
                <a:solidFill>
                  <a:schemeClr val="tx1"/>
                </a:solidFill>
                <a:cs typeface="Calibri Light"/>
              </a:rPr>
              <a:t>Introduction:</a:t>
            </a:r>
            <a:endParaRPr lang="en-GB">
              <a:solidFill>
                <a:schemeClr val="tx1"/>
              </a:solidFill>
              <a:cs typeface="Calibri Light"/>
            </a:endParaRPr>
          </a:p>
        </p:txBody>
      </p:sp>
      <p:sp>
        <p:nvSpPr>
          <p:cNvPr id="8" name="Content Placeholder 7">
            <a:extLst>
              <a:ext uri="{FF2B5EF4-FFF2-40B4-BE49-F238E27FC236}">
                <a16:creationId xmlns:a16="http://schemas.microsoft.com/office/drawing/2014/main" id="{E0840B07-3FE3-61A5-9091-DC7AB935F0B3}"/>
              </a:ext>
            </a:extLst>
          </p:cNvPr>
          <p:cNvSpPr>
            <a:spLocks noGrp="1"/>
          </p:cNvSpPr>
          <p:nvPr>
            <p:ph idx="1"/>
          </p:nvPr>
        </p:nvSpPr>
        <p:spPr>
          <a:xfrm>
            <a:off x="655234" y="2096272"/>
            <a:ext cx="7003505" cy="3191934"/>
          </a:xfrm>
        </p:spPr>
        <p:txBody>
          <a:bodyPr vert="horz" lIns="91440" tIns="45720" rIns="91440" bIns="45720" rtlCol="0" anchor="t">
            <a:normAutofit/>
          </a:bodyPr>
          <a:lstStyle/>
          <a:p>
            <a:pPr marL="45720" indent="0">
              <a:buNone/>
            </a:pPr>
            <a:r>
              <a:rPr lang="en-US">
                <a:solidFill>
                  <a:schemeClr val="tx1"/>
                </a:solidFill>
                <a:latin typeface="Calibri"/>
                <a:cs typeface="Calibri"/>
              </a:rPr>
              <a:t>Colonialism can be defined as '</a:t>
            </a:r>
            <a:r>
              <a:rPr lang="en-US">
                <a:solidFill>
                  <a:schemeClr val="tx1"/>
                </a:solidFill>
                <a:latin typeface="Calibri"/>
                <a:cs typeface="Arial"/>
              </a:rPr>
              <a:t>the policy or practice of acquiring full or partial political control over another country, occupying it with  settlers, and exploiting it economically.' In this presentation we hope to demonstrate just how much colonialism has affected society today and in the past through exploring topics such as politics, resource extraction, identity, education and borders.</a:t>
            </a:r>
            <a:endParaRPr lang="en-US">
              <a:solidFill>
                <a:schemeClr val="tx1"/>
              </a:solidFill>
              <a:latin typeface="Calibri"/>
            </a:endParaRPr>
          </a:p>
        </p:txBody>
      </p:sp>
      <p:pic>
        <p:nvPicPr>
          <p:cNvPr id="10" name="Picture 9" descr="A person shaking hands with a person&#10;&#10;Description automatically generated">
            <a:extLst>
              <a:ext uri="{FF2B5EF4-FFF2-40B4-BE49-F238E27FC236}">
                <a16:creationId xmlns:a16="http://schemas.microsoft.com/office/drawing/2014/main" id="{04860409-1194-65B4-4E25-A638A96DD75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867" r="33819"/>
          <a:stretch/>
        </p:blipFill>
        <p:spPr>
          <a:xfrm>
            <a:off x="8301386" y="243840"/>
            <a:ext cx="3646837" cy="6377939"/>
          </a:xfrm>
          <a:prstGeom prst="rect">
            <a:avLst/>
          </a:prstGeom>
        </p:spPr>
      </p:pic>
      <p:sp>
        <p:nvSpPr>
          <p:cNvPr id="21" name="Rectangle 20">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5E88E91C-B65C-16A4-4387-679DD5544772}"/>
              </a:ext>
            </a:extLst>
          </p:cNvPr>
          <p:cNvSpPr txBox="1"/>
          <p:nvPr/>
        </p:nvSpPr>
        <p:spPr>
          <a:xfrm>
            <a:off x="12287969" y="5973353"/>
            <a:ext cx="235347" cy="5047536"/>
          </a:xfrm>
          <a:prstGeom prst="rect">
            <a:avLst/>
          </a:prstGeom>
          <a:solidFill>
            <a:srgbClr val="000000"/>
          </a:solidFill>
        </p:spPr>
        <p:txBody>
          <a:bodyPr wrap="squar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65214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6CF6-F66A-8115-B2E4-2DC2C8F303D4}"/>
              </a:ext>
            </a:extLst>
          </p:cNvPr>
          <p:cNvSpPr>
            <a:spLocks noGrp="1"/>
          </p:cNvSpPr>
          <p:nvPr>
            <p:ph type="title"/>
          </p:nvPr>
        </p:nvSpPr>
        <p:spPr>
          <a:xfrm>
            <a:off x="216243" y="-111211"/>
            <a:ext cx="10977330" cy="1356360"/>
          </a:xfrm>
        </p:spPr>
        <p:txBody>
          <a:bodyPr>
            <a:normAutofit/>
          </a:bodyPr>
          <a:lstStyle/>
          <a:p>
            <a:r>
              <a:rPr lang="en-US" sz="3600" b="1">
                <a:solidFill>
                  <a:schemeClr val="tx1"/>
                </a:solidFill>
              </a:rPr>
              <a:t>Governance and Political Legacy - Shannon</a:t>
            </a:r>
          </a:p>
        </p:txBody>
      </p:sp>
      <p:sp>
        <p:nvSpPr>
          <p:cNvPr id="3" name="Content Placeholder 2">
            <a:extLst>
              <a:ext uri="{FF2B5EF4-FFF2-40B4-BE49-F238E27FC236}">
                <a16:creationId xmlns:a16="http://schemas.microsoft.com/office/drawing/2014/main" id="{00D5E512-A29C-63C9-F271-200CB976B208}"/>
              </a:ext>
            </a:extLst>
          </p:cNvPr>
          <p:cNvSpPr>
            <a:spLocks noGrp="1"/>
          </p:cNvSpPr>
          <p:nvPr>
            <p:ph idx="1"/>
          </p:nvPr>
        </p:nvSpPr>
        <p:spPr>
          <a:xfrm>
            <a:off x="291353" y="1083952"/>
            <a:ext cx="4843618" cy="5391651"/>
          </a:xfrm>
          <a:ln w="28575">
            <a:solidFill>
              <a:srgbClr val="92D050"/>
            </a:solidFill>
          </a:ln>
        </p:spPr>
        <p:txBody>
          <a:bodyPr vert="horz" lIns="91440" tIns="45720" rIns="91440" bIns="45720" rtlCol="0" anchor="t">
            <a:normAutofit lnSpcReduction="10000"/>
          </a:bodyPr>
          <a:lstStyle/>
          <a:p>
            <a:pPr marL="45720" indent="0">
              <a:buNone/>
            </a:pPr>
            <a:r>
              <a:rPr lang="en-US" sz="1200" b="1">
                <a:solidFill>
                  <a:schemeClr val="tx1"/>
                </a:solidFill>
                <a:ea typeface="+mn-lt"/>
                <a:cs typeface="+mn-lt"/>
              </a:rPr>
              <a:t>How colonialism shaped the political structures and systems in post-colonial nations:</a:t>
            </a:r>
            <a:endParaRPr lang="en-US" sz="1200" b="1">
              <a:solidFill>
                <a:schemeClr val="tx1"/>
              </a:solidFill>
            </a:endParaRPr>
          </a:p>
          <a:p>
            <a:pPr marL="45720" indent="0">
              <a:buNone/>
            </a:pPr>
            <a:r>
              <a:rPr lang="en-US" sz="1200">
                <a:solidFill>
                  <a:schemeClr val="tx1"/>
                </a:solidFill>
              </a:rPr>
              <a:t>Many former European colonies can have their present governmental structures traced back to the initial influence of these foreign powers and their methods can still be seen in these countries, such as India and Australia and the continent of Africa. </a:t>
            </a:r>
          </a:p>
          <a:p>
            <a:pPr marL="45720" indent="0">
              <a:buNone/>
            </a:pPr>
            <a:r>
              <a:rPr lang="en-US" sz="1200">
                <a:solidFill>
                  <a:schemeClr val="tx1"/>
                </a:solidFill>
              </a:rPr>
              <a:t>Post-colonial society in Africa is viewed as living in '</a:t>
            </a:r>
            <a:r>
              <a:rPr lang="en-US" sz="1200">
                <a:solidFill>
                  <a:schemeClr val="tx1"/>
                </a:solidFill>
                <a:ea typeface="+mn-lt"/>
                <a:cs typeface="+mn-lt"/>
              </a:rPr>
              <a:t>neocolonial, not postcolonial, times’, with many African countries and nations following in the legal footsteps of its former oppressors. Apart from the creation of an authentic self, African societies 'are nothing more than a replica of the colonial states'. This neocolonialism-shaped governance mirrors the West, capitalistic, with one sole representative of people's goals and oppression of opposing political parties. These government and political systems are the most influential legacies left behind by European colonialism. With Eurocentric power structures such as, democracy, secularism, and the rule of law continuing to shape the political structures and systems in post-colonial nations.</a:t>
            </a:r>
            <a:endParaRPr lang="en-US" sz="1200">
              <a:solidFill>
                <a:schemeClr val="tx1"/>
              </a:solidFill>
            </a:endParaRPr>
          </a:p>
          <a:p>
            <a:pPr marL="45720" indent="0">
              <a:buNone/>
            </a:pPr>
            <a:r>
              <a:rPr lang="en-US" sz="1200">
                <a:solidFill>
                  <a:schemeClr val="tx1"/>
                </a:solidFill>
              </a:rPr>
              <a:t>Most of 'the African NGO (Non-Governmental Organisations) sector is </a:t>
            </a:r>
            <a:r>
              <a:rPr lang="en-US" sz="1200" err="1">
                <a:solidFill>
                  <a:schemeClr val="tx1"/>
                </a:solidFill>
              </a:rPr>
              <a:t>characterised</a:t>
            </a:r>
            <a:r>
              <a:rPr lang="en-US" sz="1200">
                <a:solidFill>
                  <a:schemeClr val="tx1"/>
                </a:solidFill>
              </a:rPr>
              <a:t> by external financial dependence and an external orientation'. These NGOs resemble former </a:t>
            </a:r>
            <a:r>
              <a:rPr lang="en-US" sz="1200" err="1">
                <a:solidFill>
                  <a:schemeClr val="tx1"/>
                </a:solidFill>
              </a:rPr>
              <a:t>organisations</a:t>
            </a:r>
            <a:r>
              <a:rPr lang="en-US" sz="1200">
                <a:solidFill>
                  <a:schemeClr val="tx1"/>
                </a:solidFill>
              </a:rPr>
              <a:t>, and missionaries that European powers used in the </a:t>
            </a:r>
            <a:r>
              <a:rPr lang="en-US" sz="1200" err="1">
                <a:solidFill>
                  <a:schemeClr val="tx1"/>
                </a:solidFill>
              </a:rPr>
              <a:t>colonisation</a:t>
            </a:r>
            <a:r>
              <a:rPr lang="en-US" sz="1200">
                <a:solidFill>
                  <a:schemeClr val="tx1"/>
                </a:solidFill>
              </a:rPr>
              <a:t> and control of Africa both politically and socially. One of the most influential aspects European colonial powers introduced to Africa was Christian missionary work and Christianity which is the largest religion in Africa. The mission work done by British and European colonial powers was well received by the people of Africa due to the vastness and openness of religion throughout the continent, compared with attempted work in China which led to the execution of missionaries. Those who were sent to Africa were received well, beginning in North Africa and spreading throughout, 'the challenge by Islam and African traditional religions deepened the faith of believers.'</a:t>
            </a:r>
          </a:p>
          <a:p>
            <a:pPr marL="45720" indent="0">
              <a:buNone/>
            </a:pPr>
            <a:endParaRPr lang="en-US" sz="1800" b="1">
              <a:solidFill>
                <a:srgbClr val="A6B727"/>
              </a:solidFill>
            </a:endParaRPr>
          </a:p>
          <a:p>
            <a:pPr marL="45720" indent="0">
              <a:buNone/>
            </a:pPr>
            <a:endParaRPr lang="en-US" sz="1800" b="1"/>
          </a:p>
          <a:p>
            <a:pPr marL="45720" indent="0">
              <a:buNone/>
            </a:pPr>
            <a:endParaRPr lang="en-US" sz="1800" b="1"/>
          </a:p>
          <a:p>
            <a:pPr marL="45720" indent="0">
              <a:buNone/>
            </a:pPr>
            <a:endParaRPr lang="en-US" sz="1800" b="1"/>
          </a:p>
          <a:p>
            <a:pPr marL="45720" indent="0">
              <a:buNone/>
            </a:pPr>
            <a:endParaRPr lang="en-US" sz="1800" b="1"/>
          </a:p>
        </p:txBody>
      </p:sp>
      <p:pic>
        <p:nvPicPr>
          <p:cNvPr id="4" name="Picture 3" descr="The Political Economy of Economic Policy - IMF F&amp;D">
            <a:extLst>
              <a:ext uri="{FF2B5EF4-FFF2-40B4-BE49-F238E27FC236}">
                <a16:creationId xmlns:a16="http://schemas.microsoft.com/office/drawing/2014/main" id="{01828274-2B0E-8299-A26D-C0FD7D3F0A78}"/>
              </a:ext>
            </a:extLst>
          </p:cNvPr>
          <p:cNvPicPr>
            <a:picLocks noChangeAspect="1"/>
          </p:cNvPicPr>
          <p:nvPr/>
        </p:nvPicPr>
        <p:blipFill>
          <a:blip r:embed="rId2"/>
          <a:stretch>
            <a:fillRect/>
          </a:stretch>
        </p:blipFill>
        <p:spPr>
          <a:xfrm>
            <a:off x="9687712" y="5129486"/>
            <a:ext cx="2276806" cy="1489531"/>
          </a:xfrm>
          <a:prstGeom prst="rect">
            <a:avLst/>
          </a:prstGeom>
        </p:spPr>
      </p:pic>
      <p:sp>
        <p:nvSpPr>
          <p:cNvPr id="5" name="TextBox 4">
            <a:extLst>
              <a:ext uri="{FF2B5EF4-FFF2-40B4-BE49-F238E27FC236}">
                <a16:creationId xmlns:a16="http://schemas.microsoft.com/office/drawing/2014/main" id="{4A8F82F5-B47D-99D9-8F95-24F65375975D}"/>
              </a:ext>
            </a:extLst>
          </p:cNvPr>
          <p:cNvSpPr txBox="1"/>
          <p:nvPr/>
        </p:nvSpPr>
        <p:spPr>
          <a:xfrm>
            <a:off x="5336386" y="939790"/>
            <a:ext cx="6563738" cy="2492990"/>
          </a:xfrm>
          <a:prstGeom prst="rect">
            <a:avLst/>
          </a:prstGeom>
          <a:noFill/>
          <a:ln w="28575">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orbel"/>
                <a:ea typeface="Verdana"/>
              </a:rPr>
              <a:t>The influence of colonial-era administrative divisions and institutions on contemporary governance:</a:t>
            </a:r>
          </a:p>
          <a:p>
            <a:endParaRPr lang="en-US" sz="1200" b="1">
              <a:latin typeface="Corbel"/>
              <a:ea typeface="Verdana"/>
            </a:endParaRPr>
          </a:p>
          <a:p>
            <a:r>
              <a:rPr lang="en-US" sz="1200">
                <a:latin typeface="Corbel"/>
                <a:ea typeface="Verdana"/>
              </a:rPr>
              <a:t>The British colonial forces invaded and took over governance of India creating the British Raj, separating the Indian subcontinent into the modern-day Republic of India and the Dominion of Pakistan, and separating the people based on religious beliefs. The British Raj was ruled by Queen Victoria until George VI's rule, from 1858 until Indian independence in 1947. </a:t>
            </a:r>
          </a:p>
          <a:p>
            <a:endParaRPr lang="en-US" sz="1200">
              <a:latin typeface="Corbel"/>
              <a:ea typeface="Verdana"/>
            </a:endParaRPr>
          </a:p>
          <a:p>
            <a:r>
              <a:rPr lang="en-US" sz="1200">
                <a:latin typeface="Corbel"/>
                <a:ea typeface="Verdana"/>
              </a:rPr>
              <a:t>The British Raj succeeded the British rule via the East India Company, then the British Raj 'unraveled quickly in the 1940s'. Influenced by the 'US foreign policy pressuring the end of Western imperialism, it seemed only a matter of time before India gained its freedom.' During their devolution of power, Britain introduced '</a:t>
            </a:r>
            <a:r>
              <a:rPr lang="en-US" sz="1200" err="1">
                <a:latin typeface="Corbel"/>
                <a:ea typeface="Verdana"/>
              </a:rPr>
              <a:t>Indianisation</a:t>
            </a:r>
            <a:r>
              <a:rPr lang="en-US" sz="1200">
                <a:latin typeface="Corbel"/>
                <a:ea typeface="Verdana"/>
              </a:rPr>
              <a:t>' of the administration, which helped India's move towards self-government. </a:t>
            </a:r>
            <a:endParaRPr lang="en-US" sz="1200">
              <a:ea typeface="Verdana"/>
            </a:endParaRPr>
          </a:p>
        </p:txBody>
      </p:sp>
      <p:sp>
        <p:nvSpPr>
          <p:cNvPr id="6" name="TextBox 5">
            <a:extLst>
              <a:ext uri="{FF2B5EF4-FFF2-40B4-BE49-F238E27FC236}">
                <a16:creationId xmlns:a16="http://schemas.microsoft.com/office/drawing/2014/main" id="{0C7E5F76-FB51-BF4C-FF00-360FD84B6CCE}"/>
              </a:ext>
            </a:extLst>
          </p:cNvPr>
          <p:cNvSpPr txBox="1"/>
          <p:nvPr/>
        </p:nvSpPr>
        <p:spPr>
          <a:xfrm>
            <a:off x="5236779" y="3568262"/>
            <a:ext cx="4359166" cy="2677656"/>
          </a:xfrm>
          <a:prstGeom prst="rect">
            <a:avLst/>
          </a:prstGeom>
          <a:noFill/>
          <a:ln w="28575">
            <a:solidFill>
              <a:srgbClr val="0CED1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0000"/>
                </a:solidFill>
                <a:latin typeface="Corbel"/>
                <a:ea typeface="Verdana"/>
              </a:rPr>
              <a:t>Examining the challenges of nation-building and establishing stable governments after colonial rule:</a:t>
            </a:r>
            <a:endParaRPr lang="en-US" sz="1200" b="1">
              <a:solidFill>
                <a:srgbClr val="000000"/>
              </a:solidFill>
              <a:latin typeface="Corbel"/>
            </a:endParaRPr>
          </a:p>
          <a:p>
            <a:endParaRPr lang="en-US" sz="1200"/>
          </a:p>
          <a:p>
            <a:r>
              <a:rPr lang="en-US" sz="1200"/>
              <a:t>After the removal of British forces and rule, India and Pakistan were left with financial tensions over the division of assets with India paying 55 crores ("c-roars") with Pakistan sharing the assets. </a:t>
            </a:r>
          </a:p>
          <a:p>
            <a:endParaRPr lang="en-US" sz="1200"/>
          </a:p>
          <a:p>
            <a:r>
              <a:rPr lang="en-US" sz="1200"/>
              <a:t>India in 1948 was left with the 'Refugee Problem' with '5.5 million non-Muslims' moving into India and many Muslims leaving India for Pakistan. </a:t>
            </a:r>
          </a:p>
          <a:p>
            <a:endParaRPr lang="en-US" sz="1200"/>
          </a:p>
          <a:p>
            <a:r>
              <a:rPr lang="en-US" sz="1200"/>
              <a:t>Independent India formed the foundations of Indian Democracy with its first general election, mirroring the Western structure of government with one sole person/party in charge. </a:t>
            </a:r>
            <a:endParaRPr lang="en-US"/>
          </a:p>
        </p:txBody>
      </p:sp>
    </p:spTree>
    <p:extLst>
      <p:ext uri="{BB962C8B-B14F-4D97-AF65-F5344CB8AC3E}">
        <p14:creationId xmlns:p14="http://schemas.microsoft.com/office/powerpoint/2010/main" val="15885322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1621-CE8A-6408-8BEC-545A4056D9E2}"/>
              </a:ext>
            </a:extLst>
          </p:cNvPr>
          <p:cNvSpPr>
            <a:spLocks noGrp="1"/>
          </p:cNvSpPr>
          <p:nvPr>
            <p:ph type="title"/>
          </p:nvPr>
        </p:nvSpPr>
        <p:spPr>
          <a:xfrm>
            <a:off x="310445" y="270933"/>
            <a:ext cx="9875520" cy="1356360"/>
          </a:xfrm>
        </p:spPr>
        <p:txBody>
          <a:bodyPr/>
          <a:lstStyle/>
          <a:p>
            <a:r>
              <a:rPr lang="en-US" sz="4000" b="1">
                <a:ea typeface="+mj-lt"/>
                <a:cs typeface="+mj-lt"/>
              </a:rPr>
              <a:t>Economic Disparities and Resource Extraction- </a:t>
            </a:r>
            <a:r>
              <a:rPr lang="en-US" sz="4000" b="1" err="1">
                <a:ea typeface="+mj-lt"/>
                <a:cs typeface="+mj-lt"/>
              </a:rPr>
              <a:t>leah</a:t>
            </a:r>
            <a:endParaRPr lang="en-US" err="1"/>
          </a:p>
        </p:txBody>
      </p:sp>
      <p:sp>
        <p:nvSpPr>
          <p:cNvPr id="3" name="Content Placeholder 2">
            <a:extLst>
              <a:ext uri="{FF2B5EF4-FFF2-40B4-BE49-F238E27FC236}">
                <a16:creationId xmlns:a16="http://schemas.microsoft.com/office/drawing/2014/main" id="{948C48D3-976A-9337-FB9F-E62A641A8C3B}"/>
              </a:ext>
            </a:extLst>
          </p:cNvPr>
          <p:cNvSpPr>
            <a:spLocks noGrp="1"/>
          </p:cNvSpPr>
          <p:nvPr>
            <p:ph idx="1"/>
          </p:nvPr>
        </p:nvSpPr>
        <p:spPr>
          <a:xfrm>
            <a:off x="296334" y="1408290"/>
            <a:ext cx="5413760" cy="5181598"/>
          </a:xfrm>
          <a:ln>
            <a:solidFill>
              <a:schemeClr val="accent1"/>
            </a:solidFill>
          </a:ln>
        </p:spPr>
        <p:txBody>
          <a:bodyPr vert="horz" lIns="91440" tIns="45720" rIns="91440" bIns="45720" rtlCol="0" anchor="t">
            <a:noAutofit/>
          </a:bodyPr>
          <a:lstStyle/>
          <a:p>
            <a:pPr marL="45720" indent="0">
              <a:buNone/>
            </a:pPr>
            <a:r>
              <a:rPr lang="en-US" sz="1600" b="1">
                <a:solidFill>
                  <a:srgbClr val="374151"/>
                </a:solidFill>
                <a:latin typeface="Calibri"/>
                <a:ea typeface="Calibri"/>
                <a:cs typeface="Calibri"/>
              </a:rPr>
              <a:t> The role of colonial powers in resource extraction and economic exploitation:</a:t>
            </a:r>
            <a:endParaRPr lang="en-US" sz="1600">
              <a:solidFill>
                <a:srgbClr val="374151"/>
              </a:solidFill>
              <a:latin typeface="Calibri"/>
              <a:ea typeface="Calibri"/>
              <a:cs typeface="Calibri"/>
            </a:endParaRPr>
          </a:p>
          <a:p>
            <a:r>
              <a:rPr lang="en-US" sz="1600">
                <a:solidFill>
                  <a:srgbClr val="000000"/>
                </a:solidFill>
                <a:latin typeface="Calibri"/>
                <a:ea typeface="Calibri"/>
                <a:cs typeface="Calibri"/>
              </a:rPr>
              <a:t>Colonialism played a major role in creating socio-economic disparities through the ruthless exploitation of natural resources in colonies, prioritizing the enrichment of colonial powers at the expense of local populations. Countries such as England would </a:t>
            </a:r>
            <a:r>
              <a:rPr lang="en-US" sz="1600" err="1">
                <a:solidFill>
                  <a:srgbClr val="000000"/>
                </a:solidFill>
                <a:latin typeface="Corbel"/>
                <a:ea typeface="Calibri"/>
                <a:cs typeface="Calibri"/>
              </a:rPr>
              <a:t>colonialise</a:t>
            </a:r>
            <a:r>
              <a:rPr lang="en-US" sz="1600">
                <a:solidFill>
                  <a:srgbClr val="000000"/>
                </a:solidFill>
                <a:ea typeface="+mn-lt"/>
                <a:cs typeface="+mn-lt"/>
              </a:rPr>
              <a:t> </a:t>
            </a:r>
            <a:r>
              <a:rPr lang="en-US" sz="1600">
                <a:solidFill>
                  <a:srgbClr val="000000"/>
                </a:solidFill>
                <a:latin typeface="Calibri"/>
                <a:ea typeface="Calibri"/>
                <a:cs typeface="Calibri"/>
              </a:rPr>
              <a:t>resource rich countries such as India and Ghana putting them at a disadvantage while taking their resources. The </a:t>
            </a:r>
            <a:r>
              <a:rPr lang="en-US" sz="1600" err="1">
                <a:solidFill>
                  <a:srgbClr val="000000"/>
                </a:solidFill>
                <a:latin typeface="Corbel"/>
                <a:ea typeface="Calibri"/>
                <a:cs typeface="Calibri"/>
              </a:rPr>
              <a:t>colonialised</a:t>
            </a:r>
            <a:r>
              <a:rPr lang="en-US" sz="1600">
                <a:solidFill>
                  <a:srgbClr val="000000"/>
                </a:solidFill>
                <a:latin typeface="Calibri"/>
                <a:ea typeface="Calibri"/>
                <a:cs typeface="Calibri"/>
              </a:rPr>
              <a:t> regions would be drained of their natural resources for economic gain, exploiting the country and their people. Colonial powers would in turn oversee the country economically and politically. </a:t>
            </a:r>
          </a:p>
          <a:p>
            <a:r>
              <a:rPr lang="en-US" sz="1400">
                <a:solidFill>
                  <a:srgbClr val="000000"/>
                </a:solidFill>
                <a:latin typeface="Calibri"/>
                <a:ea typeface="Calibri"/>
                <a:cs typeface="Calibri"/>
              </a:rPr>
              <a:t>‘A tight economic and political control by the ruling elite of a resource sector dominating an otherwise poor economy leaves little scope for accumulating wealth and status outside state patronage, especially in the case of mineral and oil exporters. As the wealth and power gap between the ruling and the ruled increases, so does the frustration of marginalized groups seeing political change as the only avenue for satisfying their greed and aspirations,  or expressing their grievances.’- </a:t>
            </a:r>
            <a:r>
              <a:rPr lang="en-US" sz="1400" err="1">
                <a:solidFill>
                  <a:srgbClr val="000000"/>
                </a:solidFill>
                <a:latin typeface="Calibri"/>
                <a:ea typeface="Calibri"/>
                <a:cs typeface="Calibri"/>
              </a:rPr>
              <a:t>Lebillon</a:t>
            </a:r>
            <a:endParaRPr lang="en-US" sz="1400">
              <a:solidFill>
                <a:srgbClr val="000000"/>
              </a:solidFill>
              <a:latin typeface="Calibri"/>
              <a:ea typeface="Calibri"/>
              <a:cs typeface="Calibri"/>
            </a:endParaRPr>
          </a:p>
          <a:p>
            <a:endParaRPr lang="en-US" sz="1400" u="sng">
              <a:solidFill>
                <a:srgbClr val="000000"/>
              </a:solidFill>
              <a:latin typeface="Calibri"/>
              <a:ea typeface="Calibri"/>
              <a:cs typeface="Calibri"/>
            </a:endParaRPr>
          </a:p>
          <a:p>
            <a:endParaRPr lang="en-US" sz="1400">
              <a:solidFill>
                <a:srgbClr val="000000"/>
              </a:solidFill>
              <a:latin typeface="Calibri"/>
              <a:ea typeface="Calibri"/>
              <a:cs typeface="Calibri"/>
            </a:endParaRPr>
          </a:p>
          <a:p>
            <a:endParaRPr lang="en-US" sz="1400">
              <a:latin typeface="Calibri"/>
              <a:ea typeface="Calibri"/>
              <a:cs typeface="Calibri"/>
            </a:endParaRPr>
          </a:p>
        </p:txBody>
      </p:sp>
      <p:sp>
        <p:nvSpPr>
          <p:cNvPr id="4" name="TextBox 3">
            <a:extLst>
              <a:ext uri="{FF2B5EF4-FFF2-40B4-BE49-F238E27FC236}">
                <a16:creationId xmlns:a16="http://schemas.microsoft.com/office/drawing/2014/main" id="{B10E4930-E30C-2C2D-AAD7-151F14BE1F91}"/>
              </a:ext>
            </a:extLst>
          </p:cNvPr>
          <p:cNvSpPr txBox="1"/>
          <p:nvPr/>
        </p:nvSpPr>
        <p:spPr>
          <a:xfrm>
            <a:off x="6208888" y="488830"/>
            <a:ext cx="5573888" cy="6001643"/>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ea typeface="+mn-lt"/>
                <a:cs typeface="+mn-lt"/>
              </a:rPr>
              <a:t>The impact of colonial economic policies on post-colonial economies and case study:</a:t>
            </a:r>
            <a:br>
              <a:rPr lang="en-US" sz="1600">
                <a:ea typeface="+mn-lt"/>
                <a:cs typeface="+mn-lt"/>
              </a:rPr>
            </a:br>
            <a:endParaRPr lang="en-US" sz="1600" b="1">
              <a:latin typeface="Calibri"/>
              <a:ea typeface="+mn-lt"/>
              <a:cs typeface="+mn-lt"/>
            </a:endParaRPr>
          </a:p>
          <a:p>
            <a:pPr marL="285750" indent="-285750">
              <a:buFont typeface="Arial"/>
              <a:buChar char="•"/>
            </a:pPr>
            <a:r>
              <a:rPr lang="en-US" sz="1600">
                <a:latin typeface="Calibri"/>
                <a:ea typeface="+mn-lt"/>
                <a:cs typeface="+mn-lt"/>
              </a:rPr>
              <a:t>Excessive resource extraction during colonial times caused ongoing ecological, economic and social problems in former colonies. Issues like deforestation, pollution, and soil erosion stemming from these activities have continued to harm local communities. Furthermore, the impact of </a:t>
            </a:r>
            <a:r>
              <a:rPr lang="en-US" sz="1600">
                <a:ea typeface="+mn-lt"/>
                <a:cs typeface="+mn-lt"/>
              </a:rPr>
              <a:t>colonialism</a:t>
            </a:r>
            <a:r>
              <a:rPr lang="en-US" sz="1600">
                <a:latin typeface="Calibri"/>
                <a:ea typeface="+mn-lt"/>
                <a:cs typeface="+mn-lt"/>
              </a:rPr>
              <a:t> has left many nations in ecological devastation with no financial means to address these problems. This is because the persistent control of wealth by colonizers meant that these issues were never properly addressed, leaving a lasting impact on a country's development.</a:t>
            </a:r>
            <a:endParaRPr lang="en-US" sz="1600">
              <a:latin typeface="Calibri"/>
              <a:ea typeface="Calibri"/>
              <a:cs typeface="Calibri"/>
            </a:endParaRPr>
          </a:p>
          <a:p>
            <a:r>
              <a:rPr lang="en-US" sz="1600">
                <a:latin typeface="Calibri"/>
                <a:ea typeface="+mn-lt"/>
                <a:cs typeface="+mn-lt"/>
              </a:rPr>
              <a:t>Case study:</a:t>
            </a:r>
          </a:p>
          <a:p>
            <a:pPr marL="285750" indent="-285750">
              <a:buFont typeface="Arial"/>
              <a:buChar char="•"/>
            </a:pPr>
            <a:r>
              <a:rPr lang="en-US" sz="1600">
                <a:latin typeface="Calibri"/>
                <a:ea typeface="+mn-lt"/>
                <a:cs typeface="+mn-lt"/>
              </a:rPr>
              <a:t>A case study demonstrating the effects of this is India's experience under British colonial rule. Animesh discusses how The British systematically drained India's wealth by exploiting resources such as textiles, spices, and agricultural products for their own benefit. This can be referred to as the 'drain theory,' it led to the impoverishment of India and created enduring economic disparities.  today, India still grapples with socio-economic inequalities that can be traced back to </a:t>
            </a:r>
            <a:r>
              <a:rPr lang="en-US" sz="1600" err="1">
                <a:ea typeface="+mn-lt"/>
                <a:cs typeface="+mn-lt"/>
              </a:rPr>
              <a:t>colonisation</a:t>
            </a:r>
            <a:r>
              <a:rPr lang="en-US" sz="1600">
                <a:latin typeface="Corbel"/>
                <a:ea typeface="+mn-lt"/>
                <a:cs typeface="+mn-lt"/>
              </a:rPr>
              <a:t>,</a:t>
            </a:r>
            <a:r>
              <a:rPr lang="en-US" sz="1600">
                <a:latin typeface="Calibri"/>
                <a:ea typeface="+mn-lt"/>
                <a:cs typeface="+mn-lt"/>
              </a:rPr>
              <a:t> particularly this historical resource extraction.</a:t>
            </a:r>
          </a:p>
        </p:txBody>
      </p:sp>
    </p:spTree>
    <p:extLst>
      <p:ext uri="{BB962C8B-B14F-4D97-AF65-F5344CB8AC3E}">
        <p14:creationId xmlns:p14="http://schemas.microsoft.com/office/powerpoint/2010/main" val="144988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A62574-A8C3-43CD-8CCE-E161A907A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lumMod val="50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olourful houses">
            <a:extLst>
              <a:ext uri="{FF2B5EF4-FFF2-40B4-BE49-F238E27FC236}">
                <a16:creationId xmlns:a16="http://schemas.microsoft.com/office/drawing/2014/main" id="{CFB913DC-F1E8-AB4C-456E-4C6E8D62912D}"/>
              </a:ext>
            </a:extLst>
          </p:cNvPr>
          <p:cNvPicPr>
            <a:picLocks noChangeAspect="1"/>
          </p:cNvPicPr>
          <p:nvPr/>
        </p:nvPicPr>
        <p:blipFill rotWithShape="1">
          <a:blip r:embed="rId2">
            <a:duotone>
              <a:schemeClr val="accent1">
                <a:shade val="45000"/>
                <a:satMod val="135000"/>
              </a:schemeClr>
              <a:prstClr val="white"/>
            </a:duotone>
            <a:alphaModFix amt="15000"/>
          </a:blip>
          <a:srcRect r="-2" b="15603"/>
          <a:stretch/>
        </p:blipFill>
        <p:spPr>
          <a:xfrm>
            <a:off x="20" y="3808"/>
            <a:ext cx="12191980" cy="6858001"/>
          </a:xfrm>
          <a:prstGeom prst="rect">
            <a:avLst/>
          </a:prstGeom>
        </p:spPr>
      </p:pic>
      <p:sp>
        <p:nvSpPr>
          <p:cNvPr id="11" name="Rectangle 10">
            <a:extLst>
              <a:ext uri="{FF2B5EF4-FFF2-40B4-BE49-F238E27FC236}">
                <a16:creationId xmlns:a16="http://schemas.microsoft.com/office/drawing/2014/main" id="{1A2F5F07-34E6-4B28-8D8B-C76C7BD7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138216-3F2C-57F1-773D-AE8B47FB3881}"/>
              </a:ext>
            </a:extLst>
          </p:cNvPr>
          <p:cNvSpPr>
            <a:spLocks noGrp="1"/>
          </p:cNvSpPr>
          <p:nvPr>
            <p:ph type="title"/>
          </p:nvPr>
        </p:nvSpPr>
        <p:spPr>
          <a:xfrm>
            <a:off x="279400" y="294640"/>
            <a:ext cx="9875520" cy="1356360"/>
          </a:xfrm>
        </p:spPr>
        <p:txBody>
          <a:bodyPr>
            <a:normAutofit/>
          </a:bodyPr>
          <a:lstStyle/>
          <a:p>
            <a:r>
              <a:rPr lang="en-US" b="1">
                <a:solidFill>
                  <a:schemeClr val="bg1"/>
                </a:solidFill>
                <a:latin typeface="Times"/>
                <a:ea typeface="+mj-lt"/>
                <a:cs typeface="+mj-lt"/>
              </a:rPr>
              <a:t>Cultural Influences and Identity- Olly</a:t>
            </a:r>
            <a:endParaRPr lang="en-US">
              <a:solidFill>
                <a:schemeClr val="bg1"/>
              </a:solidFill>
              <a:latin typeface="Times"/>
            </a:endParaRPr>
          </a:p>
        </p:txBody>
      </p:sp>
      <p:sp>
        <p:nvSpPr>
          <p:cNvPr id="3" name="Content Placeholder 2">
            <a:extLst>
              <a:ext uri="{FF2B5EF4-FFF2-40B4-BE49-F238E27FC236}">
                <a16:creationId xmlns:a16="http://schemas.microsoft.com/office/drawing/2014/main" id="{32E594F0-861A-1DFF-CB91-21C65306FE01}"/>
              </a:ext>
            </a:extLst>
          </p:cNvPr>
          <p:cNvSpPr>
            <a:spLocks noGrp="1"/>
          </p:cNvSpPr>
          <p:nvPr>
            <p:ph idx="1"/>
          </p:nvPr>
        </p:nvSpPr>
        <p:spPr>
          <a:xfrm>
            <a:off x="279400" y="1559560"/>
            <a:ext cx="5402471" cy="5003800"/>
          </a:xfrm>
        </p:spPr>
        <p:txBody>
          <a:bodyPr vert="horz" lIns="91440" tIns="45720" rIns="91440" bIns="45720" rtlCol="0" anchor="t">
            <a:normAutofit fontScale="77500" lnSpcReduction="20000"/>
          </a:bodyPr>
          <a:lstStyle/>
          <a:p>
            <a:pPr marL="45720" indent="0">
              <a:buNone/>
            </a:pPr>
            <a:r>
              <a:rPr lang="en-US">
                <a:solidFill>
                  <a:schemeClr val="bg1"/>
                </a:solidFill>
                <a:latin typeface="Times New Roman"/>
                <a:cs typeface="Times New Roman"/>
              </a:rPr>
              <a:t>A common sign of colonialism comes from the blending or assimilation of certain cultural practices and beliefs into the collective belief of the masses or the empire. The acquisition of food, music, clothing </a:t>
            </a:r>
            <a:r>
              <a:rPr lang="en-US" i="1" err="1">
                <a:solidFill>
                  <a:schemeClr val="bg1"/>
                </a:solidFill>
                <a:latin typeface="Times New Roman"/>
                <a:cs typeface="Times New Roman"/>
              </a:rPr>
              <a:t>etc</a:t>
            </a:r>
            <a:r>
              <a:rPr lang="en-US">
                <a:solidFill>
                  <a:schemeClr val="bg1"/>
                </a:solidFill>
                <a:latin typeface="Times New Roman"/>
                <a:cs typeface="Times New Roman"/>
              </a:rPr>
              <a:t> by the colonial power is practice which has shapes the culture of the invading power in potent and valuable ways for many years even after the connection between the invaded culture and the invading culture is severed. Whilst there is sometimes mutual benefit to these cultural interactions, oftentimes they are not mutually desired and come at the consequence of long-lasting damage to indigenous cultures. The native Hawaiians are an example of this as their being colonized resulted in them losing their land in multiple ways. Both in the physical ownership of land and also in the rapid degradation of the quality of their land thanks to its industrialization, specifically by a man named Sanford Ballard Dole, who pushed for the annexation of Hawaii and James Dole, who took land and used it to grow a business from the favorable climate to grow pineapples. As such, their culture suffered immensely thanks to the defiling of the natural land they cared for as a part of their cultural identity. In more recent years, tourism has taken the place of industrialization in the damaging of the local area and the native populous. In opposition to this, a movement to decolonize Hawaii and reintroduce the Sovereignty of Native Hawaiians has grown in an effort to retake their land and subsequently their cultural identity.</a:t>
            </a:r>
          </a:p>
        </p:txBody>
      </p:sp>
      <p:sp>
        <p:nvSpPr>
          <p:cNvPr id="4" name="TextBox 3">
            <a:extLst>
              <a:ext uri="{FF2B5EF4-FFF2-40B4-BE49-F238E27FC236}">
                <a16:creationId xmlns:a16="http://schemas.microsoft.com/office/drawing/2014/main" id="{62E4565B-4A24-D17B-C8CB-F40EA92D4511}"/>
              </a:ext>
            </a:extLst>
          </p:cNvPr>
          <p:cNvSpPr txBox="1"/>
          <p:nvPr/>
        </p:nvSpPr>
        <p:spPr>
          <a:xfrm>
            <a:off x="5923279" y="1554480"/>
            <a:ext cx="591311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a:cs typeface="Times"/>
              </a:rPr>
              <a:t>'James Dole is widely known as the first governor of the state of Hawai'i and furthered the economic exploitation of the region through his corporation. The industry was built on the backs of locals, who were paid very little and whose land had been stolen from them'</a:t>
            </a:r>
          </a:p>
          <a:p>
            <a:endParaRPr lang="en-US">
              <a:solidFill>
                <a:schemeClr val="bg1"/>
              </a:solidFill>
              <a:latin typeface="Times"/>
              <a:cs typeface="Times"/>
            </a:endParaRPr>
          </a:p>
          <a:p>
            <a:endParaRPr lang="en-US">
              <a:solidFill>
                <a:schemeClr val="bg1"/>
              </a:solidFill>
              <a:latin typeface="Times"/>
              <a:cs typeface="Times"/>
            </a:endParaRPr>
          </a:p>
        </p:txBody>
      </p:sp>
      <p:pic>
        <p:nvPicPr>
          <p:cNvPr id="6" name="Picture 5" descr="Which Hawaiian Island Is the Best for You?">
            <a:extLst>
              <a:ext uri="{FF2B5EF4-FFF2-40B4-BE49-F238E27FC236}">
                <a16:creationId xmlns:a16="http://schemas.microsoft.com/office/drawing/2014/main" id="{5D0E4F27-8831-E3CA-8C56-5C8B564FBBF7}"/>
              </a:ext>
            </a:extLst>
          </p:cNvPr>
          <p:cNvPicPr>
            <a:picLocks noChangeAspect="1"/>
          </p:cNvPicPr>
          <p:nvPr/>
        </p:nvPicPr>
        <p:blipFill>
          <a:blip r:embed="rId3"/>
          <a:stretch>
            <a:fillRect/>
          </a:stretch>
        </p:blipFill>
        <p:spPr>
          <a:xfrm>
            <a:off x="6319520" y="3064192"/>
            <a:ext cx="4907280" cy="3259455"/>
          </a:xfrm>
          <a:prstGeom prst="rect">
            <a:avLst/>
          </a:prstGeom>
        </p:spPr>
      </p:pic>
    </p:spTree>
    <p:extLst>
      <p:ext uri="{BB962C8B-B14F-4D97-AF65-F5344CB8AC3E}">
        <p14:creationId xmlns:p14="http://schemas.microsoft.com/office/powerpoint/2010/main" val="2936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4C26-C51E-589C-3C2F-DE761A16873C}"/>
              </a:ext>
            </a:extLst>
          </p:cNvPr>
          <p:cNvSpPr>
            <a:spLocks noGrp="1"/>
          </p:cNvSpPr>
          <p:nvPr>
            <p:ph type="title"/>
          </p:nvPr>
        </p:nvSpPr>
        <p:spPr>
          <a:xfrm>
            <a:off x="322358" y="314009"/>
            <a:ext cx="9875520" cy="1356360"/>
          </a:xfrm>
        </p:spPr>
        <p:txBody>
          <a:bodyPr/>
          <a:lstStyle/>
          <a:p>
            <a:endParaRPr lang="en-US" sz="3200">
              <a:solidFill>
                <a:srgbClr val="374151"/>
              </a:solidFill>
              <a:ea typeface="+mj-lt"/>
              <a:cs typeface="+mj-lt"/>
            </a:endParaRPr>
          </a:p>
          <a:p>
            <a:r>
              <a:rPr lang="en-US" sz="3200" b="1">
                <a:solidFill>
                  <a:srgbClr val="374151"/>
                </a:solidFill>
                <a:ea typeface="+mj-lt"/>
                <a:cs typeface="+mj-lt"/>
              </a:rPr>
              <a:t>Education and Knowledge Systems- lily</a:t>
            </a:r>
            <a:endParaRPr lang="en-US" sz="3200">
              <a:cs typeface="Calibri Light"/>
            </a:endParaRPr>
          </a:p>
          <a:p>
            <a:endParaRPr lang="en-US">
              <a:cs typeface="Calibri Light"/>
            </a:endParaRPr>
          </a:p>
        </p:txBody>
      </p:sp>
      <p:graphicFrame>
        <p:nvGraphicFramePr>
          <p:cNvPr id="23" name="Content Placeholder 2">
            <a:extLst>
              <a:ext uri="{FF2B5EF4-FFF2-40B4-BE49-F238E27FC236}">
                <a16:creationId xmlns:a16="http://schemas.microsoft.com/office/drawing/2014/main" id="{1B04E56B-F86E-6617-5903-778D6D813685}"/>
              </a:ext>
            </a:extLst>
          </p:cNvPr>
          <p:cNvGraphicFramePr>
            <a:graphicFrameLocks noGrp="1"/>
          </p:cNvGraphicFramePr>
          <p:nvPr>
            <p:ph idx="1"/>
            <p:extLst>
              <p:ext uri="{D42A27DB-BD31-4B8C-83A1-F6EECF244321}">
                <p14:modId xmlns:p14="http://schemas.microsoft.com/office/powerpoint/2010/main" val="1227256333"/>
              </p:ext>
            </p:extLst>
          </p:nvPr>
        </p:nvGraphicFramePr>
        <p:xfrm>
          <a:off x="259750" y="1331703"/>
          <a:ext cx="5709604" cy="4959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9D56D5B-2BF9-953A-2BB6-F5F607BF97BC}"/>
              </a:ext>
            </a:extLst>
          </p:cNvPr>
          <p:cNvSpPr txBox="1"/>
          <p:nvPr/>
        </p:nvSpPr>
        <p:spPr>
          <a:xfrm>
            <a:off x="5184942" y="2527968"/>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32D4ED3C-C06B-01F7-A3FE-D7483A8FB0E4}"/>
              </a:ext>
            </a:extLst>
          </p:cNvPr>
          <p:cNvSpPr txBox="1"/>
          <p:nvPr/>
        </p:nvSpPr>
        <p:spPr>
          <a:xfrm>
            <a:off x="5184942" y="5318626"/>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35E7EABD-24C3-9514-B3F8-780D67D62508}"/>
              </a:ext>
            </a:extLst>
          </p:cNvPr>
          <p:cNvSpPr txBox="1"/>
          <p:nvPr/>
        </p:nvSpPr>
        <p:spPr>
          <a:xfrm>
            <a:off x="5184942" y="2661652"/>
            <a:ext cx="1828800" cy="1828800"/>
          </a:xfrm>
          <a:prstGeom prst="rect">
            <a:avLst/>
          </a:prstGeom>
          <a:noFill/>
        </p:spPr>
        <p:txBody>
          <a:bodyPr wrap="square" rtlCol="0">
            <a:spAutoFit/>
          </a:bodyPr>
          <a:lstStyle/>
          <a:p>
            <a:pPr algn="l"/>
            <a:endParaRPr lang="en-US"/>
          </a:p>
        </p:txBody>
      </p:sp>
      <p:sp>
        <p:nvSpPr>
          <p:cNvPr id="14" name="TextBox 13">
            <a:extLst>
              <a:ext uri="{FF2B5EF4-FFF2-40B4-BE49-F238E27FC236}">
                <a16:creationId xmlns:a16="http://schemas.microsoft.com/office/drawing/2014/main" id="{2820ED4E-3AF5-2183-0D7C-4233F861860F}"/>
              </a:ext>
            </a:extLst>
          </p:cNvPr>
          <p:cNvSpPr txBox="1"/>
          <p:nvPr/>
        </p:nvSpPr>
        <p:spPr>
          <a:xfrm>
            <a:off x="6101748" y="2051368"/>
            <a:ext cx="5916464" cy="4247317"/>
          </a:xfrm>
          <a:prstGeom prst="rect">
            <a:avLst/>
          </a:prstGeom>
          <a:noFill/>
        </p:spPr>
        <p:txBody>
          <a:bodyPr wrap="square" rtlCol="0">
            <a:spAutoFit/>
          </a:bodyPr>
          <a:lstStyle/>
          <a:p>
            <a:r>
              <a:rPr lang="en-GB" b="0" i="0">
                <a:effectLst/>
                <a:latin typeface="UICTFontTextStyleBody"/>
              </a:rPr>
              <a:t>Due to colonialism, much of Zimbabwe’s educational system was controlled by the British, middle-class education system, for virtually a century. </a:t>
            </a:r>
            <a:endParaRPr lang="en-GB">
              <a:effectLst/>
              <a:latin typeface=".AppleSystemUIFont"/>
            </a:endParaRPr>
          </a:p>
          <a:p>
            <a:r>
              <a:rPr lang="en-GB" b="0" i="0">
                <a:effectLst/>
                <a:latin typeface="UICTFontTextStyleBody"/>
              </a:rPr>
              <a:t>Therefore, all educational, cultural traditions were replaced by British norms. </a:t>
            </a:r>
            <a:endParaRPr lang="en-GB">
              <a:effectLst/>
              <a:latin typeface=".AppleSystemUIFont"/>
            </a:endParaRPr>
          </a:p>
          <a:p>
            <a:r>
              <a:rPr lang="en-GB" b="0" i="0">
                <a:effectLst/>
                <a:latin typeface="UICTFontTextStyleBody"/>
              </a:rPr>
              <a:t>British culture standards had a ‘hegemonic and demonising effect on indigenous education’, meaning that original Zimbabwean education standards were disregarded and viewed as insignificant. </a:t>
            </a:r>
            <a:endParaRPr lang="en-GB">
              <a:effectLst/>
              <a:latin typeface=".AppleSystemUIFont"/>
            </a:endParaRPr>
          </a:p>
          <a:p>
            <a:r>
              <a:rPr lang="en-GB" b="0" i="0">
                <a:effectLst/>
                <a:latin typeface="UICTFontTextStyleBody"/>
              </a:rPr>
              <a:t>Henceforth, this ignored the ‘social and cultural’ requirements of the community. </a:t>
            </a:r>
            <a:endParaRPr lang="en-GB">
              <a:effectLst/>
              <a:latin typeface=".AppleSystemUIFont"/>
            </a:endParaRPr>
          </a:p>
          <a:p>
            <a:r>
              <a:rPr lang="en-GB" b="0" i="0">
                <a:effectLst/>
                <a:latin typeface="UICTFontTextStyleBody"/>
              </a:rPr>
              <a:t>During this period of colonialism, spanning just under a century, Zimbabwean people had little say and power over ‘government policies and political decisions that affects the educational system’. (Zvobgo, 1996).</a:t>
            </a:r>
            <a:endParaRPr lang="en-GB">
              <a:effectLst/>
              <a:latin typeface=".AppleSystemUIFont"/>
            </a:endParaRPr>
          </a:p>
        </p:txBody>
      </p:sp>
      <p:pic>
        <p:nvPicPr>
          <p:cNvPr id="4" name="Picture 3" descr="Effective education system – A must for nation building">
            <a:extLst>
              <a:ext uri="{FF2B5EF4-FFF2-40B4-BE49-F238E27FC236}">
                <a16:creationId xmlns:a16="http://schemas.microsoft.com/office/drawing/2014/main" id="{5CC5C89D-D657-7541-1BCC-3DD8F53E6086}"/>
              </a:ext>
            </a:extLst>
          </p:cNvPr>
          <p:cNvPicPr>
            <a:picLocks noChangeAspect="1"/>
          </p:cNvPicPr>
          <p:nvPr/>
        </p:nvPicPr>
        <p:blipFill>
          <a:blip r:embed="rId7"/>
          <a:stretch>
            <a:fillRect/>
          </a:stretch>
        </p:blipFill>
        <p:spPr>
          <a:xfrm>
            <a:off x="8647290" y="345577"/>
            <a:ext cx="3124198" cy="1693624"/>
          </a:xfrm>
          <a:prstGeom prst="rect">
            <a:avLst/>
          </a:prstGeom>
        </p:spPr>
      </p:pic>
    </p:spTree>
    <p:extLst>
      <p:ext uri="{BB962C8B-B14F-4D97-AF65-F5344CB8AC3E}">
        <p14:creationId xmlns:p14="http://schemas.microsoft.com/office/powerpoint/2010/main" val="405334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2ADB18-4E7C-4441-A89B-FC68F3D9C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Two reindeer with their antlers locked">
            <a:extLst>
              <a:ext uri="{FF2B5EF4-FFF2-40B4-BE49-F238E27FC236}">
                <a16:creationId xmlns:a16="http://schemas.microsoft.com/office/drawing/2014/main" id="{4B3A499F-BAFA-F926-1BC1-05CA8CF093E1}"/>
              </a:ext>
            </a:extLst>
          </p:cNvPr>
          <p:cNvPicPr>
            <a:picLocks noChangeAspect="1"/>
          </p:cNvPicPr>
          <p:nvPr/>
        </p:nvPicPr>
        <p:blipFill rotWithShape="1">
          <a:blip r:embed="rId2">
            <a:duotone>
              <a:prstClr val="black"/>
              <a:schemeClr val="tx2">
                <a:tint val="45000"/>
                <a:satMod val="400000"/>
              </a:schemeClr>
            </a:duotone>
            <a:alphaModFix amt="35000"/>
          </a:blip>
          <a:srcRect t="6777" r="-2" b="7952"/>
          <a:stretch/>
        </p:blipFill>
        <p:spPr>
          <a:xfrm>
            <a:off x="116561" y="152410"/>
            <a:ext cx="12191980" cy="6857990"/>
          </a:xfrm>
          <a:prstGeom prst="rect">
            <a:avLst/>
          </a:prstGeom>
        </p:spPr>
      </p:pic>
      <p:sp>
        <p:nvSpPr>
          <p:cNvPr id="2" name="Title 1">
            <a:extLst>
              <a:ext uri="{FF2B5EF4-FFF2-40B4-BE49-F238E27FC236}">
                <a16:creationId xmlns:a16="http://schemas.microsoft.com/office/drawing/2014/main" id="{7BBBA3D7-78C0-229D-28AA-0ACB7C6764A0}"/>
              </a:ext>
            </a:extLst>
          </p:cNvPr>
          <p:cNvSpPr>
            <a:spLocks noGrp="1"/>
          </p:cNvSpPr>
          <p:nvPr>
            <p:ph type="title"/>
          </p:nvPr>
        </p:nvSpPr>
        <p:spPr>
          <a:xfrm>
            <a:off x="1151964" y="0"/>
            <a:ext cx="9875520" cy="1356360"/>
          </a:xfrm>
        </p:spPr>
        <p:txBody>
          <a:bodyPr>
            <a:normAutofit/>
          </a:bodyPr>
          <a:lstStyle/>
          <a:p>
            <a:endParaRPr lang="en-US">
              <a:solidFill>
                <a:schemeClr val="bg1"/>
              </a:solidFill>
              <a:ea typeface="+mj-lt"/>
              <a:cs typeface="+mj-lt"/>
            </a:endParaRPr>
          </a:p>
          <a:p>
            <a:r>
              <a:rPr lang="en-US" b="1">
                <a:solidFill>
                  <a:schemeClr val="bg1"/>
                </a:solidFill>
                <a:ea typeface="+mj-lt"/>
                <a:cs typeface="+mj-lt"/>
              </a:rPr>
              <a:t>Conflict and Border Issues: Tobi</a:t>
            </a:r>
            <a:endParaRPr lang="en-US">
              <a:solidFill>
                <a:schemeClr val="bg1"/>
              </a:solidFill>
              <a:ea typeface="+mj-lt"/>
              <a:cs typeface="+mj-lt"/>
            </a:endParaRPr>
          </a:p>
          <a:p>
            <a:endParaRPr lang="en-US">
              <a:solidFill>
                <a:schemeClr val="bg1"/>
              </a:solidFill>
              <a:cs typeface="Calibri Light"/>
            </a:endParaRPr>
          </a:p>
        </p:txBody>
      </p:sp>
      <p:sp>
        <p:nvSpPr>
          <p:cNvPr id="3" name="Content Placeholder 2">
            <a:extLst>
              <a:ext uri="{FF2B5EF4-FFF2-40B4-BE49-F238E27FC236}">
                <a16:creationId xmlns:a16="http://schemas.microsoft.com/office/drawing/2014/main" id="{246B0A9D-0C5D-AE3B-5C5B-46910A334314}"/>
              </a:ext>
            </a:extLst>
          </p:cNvPr>
          <p:cNvSpPr>
            <a:spLocks noGrp="1"/>
          </p:cNvSpPr>
          <p:nvPr>
            <p:ph idx="1"/>
          </p:nvPr>
        </p:nvSpPr>
        <p:spPr>
          <a:xfrm>
            <a:off x="336176" y="1125071"/>
            <a:ext cx="5650495" cy="2765611"/>
          </a:xfrm>
        </p:spPr>
        <p:txBody>
          <a:bodyPr vert="horz" lIns="91440" tIns="45720" rIns="91440" bIns="45720" rtlCol="0" anchor="t">
            <a:normAutofit/>
          </a:bodyPr>
          <a:lstStyle/>
          <a:p>
            <a:pPr marL="45720" indent="0">
              <a:buNone/>
            </a:pPr>
            <a:r>
              <a:rPr lang="en-US" sz="1800">
                <a:solidFill>
                  <a:schemeClr val="bg1"/>
                </a:solidFill>
              </a:rPr>
              <a:t>Why colonial era borders are relevant:</a:t>
            </a:r>
            <a:endParaRPr lang="en-US">
              <a:solidFill>
                <a:schemeClr val="bg1"/>
              </a:solidFill>
            </a:endParaRPr>
          </a:p>
          <a:p>
            <a:pPr marL="45720" indent="0">
              <a:buNone/>
            </a:pPr>
            <a:r>
              <a:rPr lang="en-US" sz="1100">
                <a:solidFill>
                  <a:schemeClr val="bg1"/>
                </a:solidFill>
                <a:latin typeface="Calibri"/>
                <a:cs typeface="Calibri"/>
              </a:rPr>
              <a:t>Many current conflicts can have their roots traced back to border disputes that have originated from colonial powers. In addition to these border disputes, some conflicts have been exacerbated by the colonial powers that had control at the time and created an atmosphere in these locations that has allowed conflict to perpetuate to the modern day. One such reason for this is that colonial powers did not rule in a way that sought to understand the pre-existing people of these colonies, rather, they tried to rule based on their world views over these colonies. This often led to colonial powers not understanding religious disputes within the colonies which would make land disputes that had religious causes to be poorly managed by the colonial powers. One such example is India and Pakistan and how the borders that came to be were seemingly arbitrary. Another example of how colonial powers failed to de-escalate border and land disputes is in Palestine and Israel and how the conflict has continued into the modern day.</a:t>
            </a:r>
            <a:endParaRPr lang="en-US">
              <a:solidFill>
                <a:schemeClr val="bg1"/>
              </a:solidFill>
            </a:endParaRPr>
          </a:p>
          <a:p>
            <a:pPr>
              <a:buNone/>
            </a:pPr>
            <a:endParaRPr lang="en-US" sz="1400">
              <a:solidFill>
                <a:schemeClr val="bg1"/>
              </a:solidFill>
              <a:latin typeface="Arial"/>
              <a:cs typeface="Arial"/>
            </a:endParaRPr>
          </a:p>
          <a:p>
            <a:pPr marL="45720" indent="0">
              <a:buNone/>
            </a:pPr>
            <a:endParaRPr lang="en-US">
              <a:solidFill>
                <a:schemeClr val="bg1"/>
              </a:solidFill>
            </a:endParaRPr>
          </a:p>
        </p:txBody>
      </p:sp>
      <p:sp>
        <p:nvSpPr>
          <p:cNvPr id="4" name="TextBox 3">
            <a:extLst>
              <a:ext uri="{FF2B5EF4-FFF2-40B4-BE49-F238E27FC236}">
                <a16:creationId xmlns:a16="http://schemas.microsoft.com/office/drawing/2014/main" id="{4F45D7DF-AAEE-66DA-BC88-743E7867AD62}"/>
              </a:ext>
            </a:extLst>
          </p:cNvPr>
          <p:cNvSpPr txBox="1"/>
          <p:nvPr/>
        </p:nvSpPr>
        <p:spPr>
          <a:xfrm>
            <a:off x="5988422" y="1084729"/>
            <a:ext cx="566569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Examples of current conflicts due to colonial borders and conflicts :</a:t>
            </a:r>
          </a:p>
          <a:p>
            <a:r>
              <a:rPr lang="en-US" sz="1400">
                <a:solidFill>
                  <a:schemeClr val="bg1"/>
                </a:solidFill>
                <a:latin typeface="Arial"/>
                <a:cs typeface="Arial"/>
              </a:rPr>
              <a:t>•</a:t>
            </a:r>
            <a:r>
              <a:rPr lang="en-US" sz="1100">
                <a:solidFill>
                  <a:schemeClr val="bg1"/>
                </a:solidFill>
                <a:latin typeface="Calibri"/>
                <a:cs typeface="Calibri"/>
              </a:rPr>
              <a:t>India and Pakistan were split by colonial Britain arbitrarily on the basis of religion upon which India became Hindu majority and the newly formed Pakistan became majority Muslim. In doing this many Hindus and Sikhs had to travel from Pakistan to India and many Muslims travelled to Pakistan. During this partition, there were disagreements over the borders that the colonial powers had set out and many of the people from these cultural and ethnic groups were targeted violently on either side of the divide on the basis of identity. This had been exacerbated by the way Britain had quickly fled India after the partition, there is still conflict between India and Pakistan </a:t>
            </a:r>
            <a:r>
              <a:rPr lang="en-US" sz="1100" err="1">
                <a:solidFill>
                  <a:schemeClr val="bg1"/>
                </a:solidFill>
                <a:latin typeface="Calibri"/>
                <a:cs typeface="Calibri"/>
              </a:rPr>
              <a:t>fuelled</a:t>
            </a:r>
            <a:r>
              <a:rPr lang="en-US" sz="1100">
                <a:solidFill>
                  <a:schemeClr val="bg1"/>
                </a:solidFill>
                <a:latin typeface="Calibri"/>
                <a:cs typeface="Calibri"/>
              </a:rPr>
              <a:t> by nationalist sentiment. Nationalist sentiment can be seen as a reaction to colonial forces as the people of a country seek to drive out the occupying force, and when the colonial force divided the nations this was directed at each other as they disputed over the borders that England had created.</a:t>
            </a:r>
            <a:endParaRPr lang="en-US" sz="1100">
              <a:solidFill>
                <a:schemeClr val="bg1"/>
              </a:solidFill>
            </a:endParaRPr>
          </a:p>
          <a:p>
            <a:r>
              <a:rPr lang="en-US" sz="1100">
                <a:solidFill>
                  <a:schemeClr val="bg1"/>
                </a:solidFill>
                <a:latin typeface="Arial"/>
                <a:cs typeface="Arial"/>
              </a:rPr>
              <a:t>•</a:t>
            </a:r>
            <a:r>
              <a:rPr lang="en-US" sz="1100">
                <a:solidFill>
                  <a:schemeClr val="bg1"/>
                </a:solidFill>
                <a:latin typeface="Calibri"/>
                <a:cs typeface="Calibri"/>
              </a:rPr>
              <a:t>“A defining moment that is neither beginning nor end, partition continues to influence how the peoples and states of postcolonial South Asia envisage their past, present and future.” -  Ayesha Jalal describing the partition.</a:t>
            </a:r>
            <a:endParaRPr lang="en-US" sz="1100">
              <a:solidFill>
                <a:schemeClr val="bg1"/>
              </a:solidFill>
            </a:endParaRPr>
          </a:p>
          <a:p>
            <a:r>
              <a:rPr lang="en-US" sz="1100">
                <a:solidFill>
                  <a:schemeClr val="bg1"/>
                </a:solidFill>
                <a:latin typeface="Arial"/>
                <a:cs typeface="Arial"/>
              </a:rPr>
              <a:t>•</a:t>
            </a:r>
            <a:r>
              <a:rPr lang="en-US" sz="1100">
                <a:solidFill>
                  <a:schemeClr val="bg1"/>
                </a:solidFill>
                <a:latin typeface="Calibri"/>
                <a:cs typeface="Calibri"/>
              </a:rPr>
              <a:t> Israel’s current situation with Palestine is an example of how colonial powers have controlled borders leading to conflict that still persists to this day. Colonial Britain had aimed to quell a revolt in Palestine that sought to end British rule by proposing that they create an exclusively Jewish area, due to the mass Jewish immigration from Europe there had been discontent in Palestine. In 1947 a civil war broke out that led to the establishment of Israel by a </a:t>
            </a:r>
            <a:r>
              <a:rPr lang="en-US" sz="1100" err="1">
                <a:solidFill>
                  <a:schemeClr val="bg1"/>
                </a:solidFill>
                <a:latin typeface="Calibri"/>
                <a:cs typeface="Calibri"/>
              </a:rPr>
              <a:t>militarised</a:t>
            </a:r>
            <a:r>
              <a:rPr lang="en-US" sz="1100">
                <a:solidFill>
                  <a:schemeClr val="bg1"/>
                </a:solidFill>
                <a:latin typeface="Calibri"/>
                <a:cs typeface="Calibri"/>
              </a:rPr>
              <a:t> Zionist group. Palestine received aid from Jordan at this time which was also controlled by the British. After the formation of Israel, Joran and Palestine merged however only Britain recognized the merger. The US, however, had </a:t>
            </a:r>
            <a:r>
              <a:rPr lang="en-US" sz="1100" err="1">
                <a:solidFill>
                  <a:schemeClr val="bg1"/>
                </a:solidFill>
                <a:latin typeface="Calibri"/>
                <a:cs typeface="Calibri"/>
              </a:rPr>
              <a:t>recognised</a:t>
            </a:r>
            <a:r>
              <a:rPr lang="en-US" sz="1100">
                <a:solidFill>
                  <a:schemeClr val="bg1"/>
                </a:solidFill>
                <a:latin typeface="Calibri"/>
                <a:cs typeface="Calibri"/>
              </a:rPr>
              <a:t> Israel as a state and Britain had not. This recognition by former and current colonial powers has had lasting consequences to this day as some consider Israel to be a legitimate state and others do not which has allowed a conflict to perpetuate to the current day that has been </a:t>
            </a:r>
            <a:r>
              <a:rPr lang="en-US" sz="1100" err="1">
                <a:solidFill>
                  <a:schemeClr val="bg1"/>
                </a:solidFill>
                <a:latin typeface="Calibri"/>
                <a:cs typeface="Calibri"/>
              </a:rPr>
              <a:t>fuelled</a:t>
            </a:r>
            <a:r>
              <a:rPr lang="en-US" sz="1100">
                <a:solidFill>
                  <a:schemeClr val="bg1"/>
                </a:solidFill>
                <a:latin typeface="Calibri"/>
                <a:cs typeface="Calibri"/>
              </a:rPr>
              <a:t> by colonial powers. It also shows the failings to negotiate peace and distribute land by colonial forces. </a:t>
            </a:r>
            <a:endParaRPr lang="en-US" sz="1100">
              <a:solidFill>
                <a:schemeClr val="bg1"/>
              </a:solidFill>
            </a:endParaRPr>
          </a:p>
          <a:p>
            <a:endParaRPr lang="en-US" sz="1100">
              <a:solidFill>
                <a:schemeClr val="bg1"/>
              </a:solidFill>
            </a:endParaRPr>
          </a:p>
        </p:txBody>
      </p:sp>
      <p:pic>
        <p:nvPicPr>
          <p:cNvPr id="5" name="Picture 4" descr="Map of India after partition, showing British India divided into India and Pakistan, with East Pakistan becoming Bangladesh in 1971">
            <a:extLst>
              <a:ext uri="{FF2B5EF4-FFF2-40B4-BE49-F238E27FC236}">
                <a16:creationId xmlns:a16="http://schemas.microsoft.com/office/drawing/2014/main" id="{EF1E5A65-8DCA-91AD-4B33-CD9F051F7BAB}"/>
              </a:ext>
            </a:extLst>
          </p:cNvPr>
          <p:cNvPicPr>
            <a:picLocks noChangeAspect="1"/>
          </p:cNvPicPr>
          <p:nvPr/>
        </p:nvPicPr>
        <p:blipFill rotWithShape="1">
          <a:blip r:embed="rId3"/>
          <a:srcRect r="-328" b="4396"/>
          <a:stretch/>
        </p:blipFill>
        <p:spPr>
          <a:xfrm>
            <a:off x="1586753" y="3582860"/>
            <a:ext cx="2554972" cy="2883841"/>
          </a:xfrm>
          <a:prstGeom prst="rect">
            <a:avLst/>
          </a:prstGeom>
        </p:spPr>
      </p:pic>
    </p:spTree>
    <p:extLst>
      <p:ext uri="{BB962C8B-B14F-4D97-AF65-F5344CB8AC3E}">
        <p14:creationId xmlns:p14="http://schemas.microsoft.com/office/powerpoint/2010/main" val="13975831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96" name="Rectangle 95">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98" name="Straight Connector 97">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A0BF97-A61C-420D-587E-474FC77FF51F}"/>
              </a:ext>
            </a:extLst>
          </p:cNvPr>
          <p:cNvSpPr>
            <a:spLocks noGrp="1"/>
          </p:cNvSpPr>
          <p:nvPr>
            <p:ph type="title"/>
          </p:nvPr>
        </p:nvSpPr>
        <p:spPr>
          <a:xfrm>
            <a:off x="7914513" y="-1240"/>
            <a:ext cx="3113366" cy="1983826"/>
          </a:xfrm>
        </p:spPr>
        <p:txBody>
          <a:bodyPr vert="horz" lIns="91440" tIns="45720" rIns="91440" bIns="45720" rtlCol="0" anchor="b">
            <a:normAutofit/>
          </a:bodyPr>
          <a:lstStyle/>
          <a:p>
            <a:pPr algn="ctr">
              <a:lnSpc>
                <a:spcPct val="85000"/>
              </a:lnSpc>
            </a:pPr>
            <a:r>
              <a:rPr lang="en-US" sz="3400" b="1" cap="all">
                <a:solidFill>
                  <a:srgbClr val="FFFFFF"/>
                </a:solidFill>
              </a:rPr>
              <a:t>Conclusion </a:t>
            </a:r>
            <a:br>
              <a:rPr lang="en-US" sz="3400" b="1" cap="all"/>
            </a:br>
            <a:endParaRPr lang="en-US" sz="3400" b="1" cap="all">
              <a:solidFill>
                <a:srgbClr val="FFFFFF"/>
              </a:solidFill>
            </a:endParaRPr>
          </a:p>
        </p:txBody>
      </p:sp>
      <p:pic>
        <p:nvPicPr>
          <p:cNvPr id="4" name="Picture 3" descr="A group of people standing in a line&#10;&#10;Description automatically generated">
            <a:extLst>
              <a:ext uri="{FF2B5EF4-FFF2-40B4-BE49-F238E27FC236}">
                <a16:creationId xmlns:a16="http://schemas.microsoft.com/office/drawing/2014/main" id="{69F4594D-42CF-D1A1-0E99-D0F9F8BFE06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627" r="21630" b="2"/>
          <a:stretch/>
        </p:blipFill>
        <p:spPr>
          <a:xfrm>
            <a:off x="872064" y="857675"/>
            <a:ext cx="6045576" cy="5140669"/>
          </a:xfrm>
          <a:prstGeom prst="rect">
            <a:avLst/>
          </a:prstGeom>
        </p:spPr>
      </p:pic>
      <p:sp>
        <p:nvSpPr>
          <p:cNvPr id="3" name="TextBox 2">
            <a:extLst>
              <a:ext uri="{FF2B5EF4-FFF2-40B4-BE49-F238E27FC236}">
                <a16:creationId xmlns:a16="http://schemas.microsoft.com/office/drawing/2014/main" id="{63F67238-280A-DD51-3AB1-3CD355675B42}"/>
              </a:ext>
            </a:extLst>
          </p:cNvPr>
          <p:cNvSpPr txBox="1"/>
          <p:nvPr/>
        </p:nvSpPr>
        <p:spPr>
          <a:xfrm>
            <a:off x="2223231" y="4695786"/>
            <a:ext cx="8568905" cy="15254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413044DB-DE74-A977-7D8A-573A7D98BBFE}"/>
              </a:ext>
            </a:extLst>
          </p:cNvPr>
          <p:cNvSpPr txBox="1"/>
          <p:nvPr/>
        </p:nvSpPr>
        <p:spPr>
          <a:xfrm>
            <a:off x="8113545" y="1713295"/>
            <a:ext cx="360556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 this presentation, we have articulated how colonialism affects society, both in historical and contemporary concepts. For instance, the way in which education shapes the next generation's perception of colonialism. We also discussed conflict  issues, such as the power dynamic between borders, as well as resource extraction, in relation to capitalism; as well as the relationship between colonialism and identity and political links.</a:t>
            </a:r>
          </a:p>
        </p:txBody>
      </p:sp>
    </p:spTree>
    <p:extLst>
      <p:ext uri="{BB962C8B-B14F-4D97-AF65-F5344CB8AC3E}">
        <p14:creationId xmlns:p14="http://schemas.microsoft.com/office/powerpoint/2010/main" val="359901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6061D0-A4F5-A65D-0D25-D3FBC4AC618D}"/>
              </a:ext>
            </a:extLst>
          </p:cNvPr>
          <p:cNvSpPr txBox="1"/>
          <p:nvPr/>
        </p:nvSpPr>
        <p:spPr>
          <a:xfrm>
            <a:off x="378941" y="256037"/>
            <a:ext cx="501890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Bibliography  1/2</a:t>
            </a:r>
          </a:p>
        </p:txBody>
      </p:sp>
      <p:sp>
        <p:nvSpPr>
          <p:cNvPr id="6" name="TextBox 5">
            <a:extLst>
              <a:ext uri="{FF2B5EF4-FFF2-40B4-BE49-F238E27FC236}">
                <a16:creationId xmlns:a16="http://schemas.microsoft.com/office/drawing/2014/main" id="{3719CC70-550A-DAC1-46E7-B9D7E74F8E3C}"/>
              </a:ext>
            </a:extLst>
          </p:cNvPr>
          <p:cNvSpPr txBox="1"/>
          <p:nvPr/>
        </p:nvSpPr>
        <p:spPr>
          <a:xfrm rot="10800000" flipV="1">
            <a:off x="4226530" y="906103"/>
            <a:ext cx="3772416" cy="5427191"/>
          </a:xfrm>
          <a:prstGeom prst="rect">
            <a:avLst/>
          </a:prstGeom>
          <a:noFill/>
        </p:spPr>
        <p:txBody>
          <a:bodyPr wrap="square" lIns="91440" tIns="45720" rIns="91440" bIns="45720" anchor="t">
            <a:spAutoFit/>
          </a:bodyPr>
          <a:lstStyle/>
          <a:p>
            <a:pPr>
              <a:lnSpc>
                <a:spcPct val="107000"/>
              </a:lnSpc>
              <a:spcAft>
                <a:spcPts val="800"/>
              </a:spcAft>
            </a:pPr>
            <a:r>
              <a:rPr lang="en-US" dirty="0">
                <a:latin typeface="Calibri"/>
                <a:ea typeface="Calibri"/>
                <a:cs typeface="Times New Roman"/>
              </a:rPr>
              <a:t>Lily</a:t>
            </a:r>
          </a:p>
          <a:p>
            <a:pPr marL="285750" indent="-285750">
              <a:lnSpc>
                <a:spcPct val="107000"/>
              </a:lnSpc>
              <a:spcAft>
                <a:spcPts val="800"/>
              </a:spcAft>
              <a:buFont typeface="Arial"/>
              <a:buChar char="•"/>
            </a:pPr>
            <a:r>
              <a:rPr lang="en-US" sz="1600" dirty="0">
                <a:latin typeface="Calibri"/>
                <a:ea typeface="Calibri"/>
                <a:cs typeface="Times New Roman"/>
              </a:rPr>
              <a:t> </a:t>
            </a:r>
            <a:r>
              <a:rPr lang="en-US" sz="1600" dirty="0">
                <a:effectLst/>
                <a:latin typeface="Calibri"/>
                <a:ea typeface="Calibri"/>
                <a:cs typeface="Times New Roman"/>
              </a:rPr>
              <a:t>Ismayilova, Lala, </a:t>
            </a:r>
            <a:r>
              <a:rPr lang="en-US" sz="1600" u="sng" dirty="0">
                <a:effectLst/>
                <a:latin typeface="Calibri"/>
                <a:ea typeface="Calibri"/>
                <a:cs typeface="Times New Roman"/>
              </a:rPr>
              <a:t>Where</a:t>
            </a:r>
            <a:r>
              <a:rPr lang="en-US" sz="1600" dirty="0">
                <a:effectLst/>
                <a:latin typeface="Calibri"/>
                <a:ea typeface="Calibri"/>
                <a:cs typeface="Times New Roman"/>
              </a:rPr>
              <a:t> was the colonial history in our </a:t>
            </a:r>
            <a:r>
              <a:rPr lang="en-US" sz="1600" u="sng" dirty="0">
                <a:effectLst/>
                <a:latin typeface="Calibri"/>
                <a:ea typeface="Calibri"/>
                <a:cs typeface="Times New Roman"/>
              </a:rPr>
              <a:t>education?,</a:t>
            </a:r>
            <a:r>
              <a:rPr lang="en-US" sz="1600" dirty="0">
                <a:effectLst/>
                <a:latin typeface="Calibri"/>
                <a:ea typeface="Calibri"/>
                <a:cs typeface="Times New Roman"/>
              </a:rPr>
              <a:t> (2021</a:t>
            </a:r>
            <a:r>
              <a:rPr lang="en-US" sz="1600" u="sng" dirty="0">
                <a:effectLst/>
                <a:latin typeface="Calibri"/>
                <a:ea typeface="Calibri"/>
                <a:cs typeface="Times New Roman"/>
              </a:rPr>
              <a:t>),</a:t>
            </a:r>
            <a:r>
              <a:rPr lang="en-US" sz="1600" u="sng" dirty="0">
                <a:latin typeface="Calibri"/>
                <a:ea typeface="Calibri"/>
                <a:cs typeface="Times New Roman"/>
              </a:rPr>
              <a:t>  </a:t>
            </a:r>
            <a:r>
              <a:rPr lang="en-US" sz="1600" u="sng" dirty="0">
                <a:effectLst/>
                <a:latin typeface="Calibri"/>
                <a:ea typeface="Calibri"/>
                <a:cs typeface="Times New Roman"/>
              </a:rPr>
              <a:t> </a:t>
            </a:r>
            <a:r>
              <a:rPr lang="en-US" sz="1600" u="sng" dirty="0">
                <a:effectLst/>
                <a:latin typeface="Calibri"/>
                <a:ea typeface="Calibri"/>
                <a:cs typeface="Times New Roman"/>
                <a:hlinkClick r:id="rId2">
                  <a:extLst>
                    <a:ext uri="{A12FA001-AC4F-418D-AE19-62706E023703}">
                      <ahyp:hlinkClr xmlns:ahyp="http://schemas.microsoft.com/office/drawing/2018/hyperlinkcolor" val="tx"/>
                    </a:ext>
                  </a:extLst>
                </a:hlinkClick>
              </a:rPr>
              <a:t>https://schoolofeducation.blogs.bristol.ac.uk/2021/06/08/where-was-the-colonial-history-in-our-education/</a:t>
            </a:r>
            <a:r>
              <a:rPr lang="en-US" sz="1600" dirty="0">
                <a:effectLst/>
                <a:latin typeface="Calibri"/>
                <a:ea typeface="Calibri"/>
                <a:cs typeface="Times New Roman"/>
              </a:rPr>
              <a:t>, [Accessed 19.10.23]</a:t>
            </a:r>
            <a:endParaRPr lang="en-GB" sz="1600" dirty="0">
              <a:effectLst/>
              <a:latin typeface="Calibri"/>
              <a:ea typeface="Calibri"/>
              <a:cs typeface="Times New Roman"/>
            </a:endParaRPr>
          </a:p>
          <a:p>
            <a:pPr marL="285750" indent="-285750">
              <a:lnSpc>
                <a:spcPct val="107000"/>
              </a:lnSpc>
              <a:spcAft>
                <a:spcPts val="800"/>
              </a:spcAft>
              <a:buFont typeface="Arial"/>
              <a:buChar char="•"/>
            </a:pPr>
            <a:r>
              <a:rPr lang="en-US" sz="1600" dirty="0">
                <a:latin typeface="Calibri"/>
                <a:ea typeface="Calibri"/>
                <a:cs typeface="Times New Roman"/>
              </a:rPr>
              <a:t> </a:t>
            </a:r>
            <a:r>
              <a:rPr lang="en-US" sz="1600" dirty="0" err="1">
                <a:effectLst/>
                <a:latin typeface="Calibri"/>
                <a:ea typeface="Calibri"/>
                <a:cs typeface="Times New Roman"/>
              </a:rPr>
              <a:t>Shizha</a:t>
            </a:r>
            <a:r>
              <a:rPr lang="en-US" sz="1600" dirty="0">
                <a:effectLst/>
                <a:latin typeface="Calibri"/>
                <a:ea typeface="Calibri"/>
                <a:cs typeface="Times New Roman"/>
              </a:rPr>
              <a:t>, Edward, </a:t>
            </a:r>
            <a:r>
              <a:rPr lang="en-US" sz="1600" dirty="0" err="1">
                <a:effectLst/>
                <a:latin typeface="Calibri"/>
                <a:ea typeface="Calibri"/>
                <a:cs typeface="Times New Roman"/>
              </a:rPr>
              <a:t>Kariwo</a:t>
            </a:r>
            <a:r>
              <a:rPr lang="en-US" sz="1600" dirty="0">
                <a:effectLst/>
                <a:latin typeface="Calibri"/>
                <a:ea typeface="Calibri"/>
                <a:cs typeface="Times New Roman"/>
              </a:rPr>
              <a:t>, Michael T, Impact of Colonialism on Education, (2011), Pages 13-</a:t>
            </a:r>
            <a:r>
              <a:rPr lang="en-US" sz="1600" u="sng" dirty="0">
                <a:effectLst/>
                <a:latin typeface="Calibri"/>
                <a:ea typeface="Calibri"/>
                <a:cs typeface="Times New Roman"/>
              </a:rPr>
              <a:t>26, </a:t>
            </a:r>
            <a:r>
              <a:rPr lang="en-US" sz="1600" u="sng" dirty="0">
                <a:effectLst/>
                <a:latin typeface="Calibri"/>
                <a:ea typeface="Calibri"/>
                <a:cs typeface="Times New Roman"/>
                <a:hlinkClick r:id="rId3">
                  <a:extLst>
                    <a:ext uri="{A12FA001-AC4F-418D-AE19-62706E023703}">
                      <ahyp:hlinkClr xmlns:ahyp="http://schemas.microsoft.com/office/drawing/2018/hyperlinkcolor" val="tx"/>
                    </a:ext>
                  </a:extLst>
                </a:hlinkClick>
              </a:rPr>
              <a:t>https://brill.com/display/book/9789460916069/BP000003.xml</a:t>
            </a:r>
            <a:r>
              <a:rPr lang="en-US" sz="1600" dirty="0">
                <a:effectLst/>
                <a:latin typeface="Calibri"/>
                <a:ea typeface="Calibri"/>
                <a:cs typeface="Times New Roman"/>
              </a:rPr>
              <a:t>, [Accessed 19.10.23]</a:t>
            </a:r>
          </a:p>
          <a:p>
            <a:pPr marL="285750" indent="-285750">
              <a:lnSpc>
                <a:spcPct val="107000"/>
              </a:lnSpc>
              <a:spcAft>
                <a:spcPts val="800"/>
              </a:spcAft>
              <a:buFont typeface="Arial"/>
              <a:buChar char="•"/>
            </a:pPr>
            <a:r>
              <a:rPr lang="en-US" sz="1600" dirty="0">
                <a:ea typeface="+mn-lt"/>
                <a:cs typeface="+mn-lt"/>
              </a:rPr>
              <a:t>Regmi, Kapil Dev, The enduring effects of colonialism on education: three praxes for decolonizing educational leadership,</a:t>
            </a:r>
            <a:r>
              <a:rPr lang="en-GB" sz="1600" dirty="0">
                <a:ea typeface="+mn-lt"/>
                <a:cs typeface="+mn-lt"/>
              </a:rPr>
              <a:t>(2022), </a:t>
            </a:r>
            <a:r>
              <a:rPr lang="en-US" sz="1600" dirty="0">
                <a:ea typeface="+mn-lt"/>
                <a:cs typeface="+mn-lt"/>
              </a:rPr>
              <a:t> </a:t>
            </a:r>
            <a:r>
              <a:rPr lang="en-US" sz="1600" dirty="0">
                <a:ea typeface="+mn-lt"/>
                <a:cs typeface="+mn-lt"/>
                <a:hlinkClick r:id="rId4">
                  <a:extLst>
                    <a:ext uri="{A12FA001-AC4F-418D-AE19-62706E023703}">
                      <ahyp:hlinkClr xmlns:ahyp="http://schemas.microsoft.com/office/drawing/2018/hyperlinkcolor" val="tx"/>
                    </a:ext>
                  </a:extLst>
                </a:hlinkClick>
              </a:rPr>
              <a:t>https://www.tandfonline.com/doi/pdf/10.1080/13603124.2022.2098379</a:t>
            </a:r>
            <a:r>
              <a:rPr lang="en-US" sz="1600" dirty="0">
                <a:ea typeface="+mn-lt"/>
                <a:cs typeface="+mn-lt"/>
              </a:rPr>
              <a:t>, [Accessed 19.10.23]</a:t>
            </a:r>
            <a:endParaRPr lang="en-US" sz="1600" dirty="0">
              <a:latin typeface="Calibri"/>
              <a:ea typeface="Calibri"/>
              <a:cs typeface="Times New Roman"/>
            </a:endParaRPr>
          </a:p>
        </p:txBody>
      </p:sp>
      <p:sp>
        <p:nvSpPr>
          <p:cNvPr id="10" name="TextBox 9">
            <a:extLst>
              <a:ext uri="{FF2B5EF4-FFF2-40B4-BE49-F238E27FC236}">
                <a16:creationId xmlns:a16="http://schemas.microsoft.com/office/drawing/2014/main" id="{3DE19CD9-4E94-AD56-8B9F-F95156D9699E}"/>
              </a:ext>
            </a:extLst>
          </p:cNvPr>
          <p:cNvSpPr txBox="1"/>
          <p:nvPr/>
        </p:nvSpPr>
        <p:spPr>
          <a:xfrm flipH="1">
            <a:off x="376866" y="1020291"/>
            <a:ext cx="3860308" cy="5713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Leah</a:t>
            </a:r>
          </a:p>
          <a:p>
            <a:pPr marL="285750" indent="-285750">
              <a:lnSpc>
                <a:spcPct val="90000"/>
              </a:lnSpc>
              <a:spcBef>
                <a:spcPts val="1400"/>
              </a:spcBef>
              <a:buFont typeface="Arial"/>
              <a:buChar char="•"/>
            </a:pPr>
            <a:r>
              <a:rPr lang="en-US" sz="1600">
                <a:latin typeface="Calibri"/>
                <a:ea typeface="Calibri"/>
                <a:cs typeface="Arial"/>
              </a:rPr>
              <a:t>Gadre, Animesh, ‘</a:t>
            </a:r>
            <a:r>
              <a:rPr lang="en-US" sz="1600" err="1">
                <a:latin typeface="Calibri"/>
                <a:ea typeface="Calibri"/>
                <a:cs typeface="Arial"/>
              </a:rPr>
              <a:t>Deindustrialisation</a:t>
            </a:r>
            <a:r>
              <a:rPr lang="en-US" sz="1600">
                <a:latin typeface="Calibri"/>
                <a:ea typeface="Calibri"/>
                <a:cs typeface="Arial"/>
              </a:rPr>
              <a:t> and the Drain Theory: The Contours of Economic Degradation in British India Gadre’, </a:t>
            </a:r>
            <a:r>
              <a:rPr lang="en-US" sz="1600" i="1">
                <a:latin typeface="Calibri"/>
                <a:ea typeface="Calibri"/>
                <a:cs typeface="Arial"/>
              </a:rPr>
              <a:t>Munich Personal </a:t>
            </a:r>
            <a:r>
              <a:rPr lang="en-US" sz="1600" i="1" err="1">
                <a:latin typeface="Calibri"/>
                <a:ea typeface="Calibri"/>
                <a:cs typeface="Arial"/>
              </a:rPr>
              <a:t>RePEc</a:t>
            </a:r>
            <a:r>
              <a:rPr lang="en-US" sz="1600" i="1">
                <a:latin typeface="Calibri"/>
                <a:ea typeface="Calibri"/>
                <a:cs typeface="Arial"/>
              </a:rPr>
              <a:t> Archive</a:t>
            </a:r>
            <a:r>
              <a:rPr lang="en-US" sz="1600">
                <a:latin typeface="Calibri"/>
                <a:ea typeface="Calibri"/>
                <a:cs typeface="Arial"/>
              </a:rPr>
              <a:t> (2021) 1-12 &lt;https://mpra.ub.uni-muenchen.de/108977/1/MPRA_paper_108977.pdf&gt; [Accessed 20 </a:t>
            </a:r>
            <a:r>
              <a:rPr lang="en-US" sz="1600" err="1">
                <a:latin typeface="Calibri"/>
                <a:ea typeface="Calibri"/>
                <a:cs typeface="Arial"/>
              </a:rPr>
              <a:t>october</a:t>
            </a:r>
            <a:r>
              <a:rPr lang="en-US" sz="1600">
                <a:latin typeface="Calibri"/>
                <a:ea typeface="Calibri"/>
                <a:cs typeface="Arial"/>
              </a:rPr>
              <a:t> 2023] </a:t>
            </a:r>
          </a:p>
          <a:p>
            <a:pPr marL="285750" indent="-285750">
              <a:lnSpc>
                <a:spcPct val="90000"/>
              </a:lnSpc>
              <a:spcBef>
                <a:spcPts val="1400"/>
              </a:spcBef>
              <a:buFont typeface="Arial"/>
              <a:buChar char="•"/>
            </a:pPr>
            <a:r>
              <a:rPr lang="en-US" sz="1600">
                <a:latin typeface="Calibri"/>
                <a:ea typeface="Calibri"/>
                <a:cs typeface="Arial"/>
              </a:rPr>
              <a:t>Kohn, Margaret and Kavita Reddy, ‘Colonialism’, </a:t>
            </a:r>
            <a:r>
              <a:rPr lang="en-US" sz="1600" i="1">
                <a:latin typeface="Calibri"/>
                <a:ea typeface="Calibri"/>
                <a:cs typeface="Arial"/>
              </a:rPr>
              <a:t>The Stanford Encyclopedia of Philosophy</a:t>
            </a:r>
            <a:r>
              <a:rPr lang="en-US" sz="1600">
                <a:latin typeface="Calibri"/>
                <a:ea typeface="Calibri"/>
                <a:cs typeface="Arial"/>
              </a:rPr>
              <a:t>, (2023) &lt;https://plato.stanford.edu/archives/spr2023/entries/colonialism/&gt; [Accessed October 12 2023]</a:t>
            </a:r>
          </a:p>
          <a:p>
            <a:pPr marL="285750" indent="-285750">
              <a:lnSpc>
                <a:spcPct val="90000"/>
              </a:lnSpc>
              <a:spcBef>
                <a:spcPts val="1400"/>
              </a:spcBef>
              <a:buFont typeface="Arial"/>
              <a:buChar char="•"/>
            </a:pPr>
            <a:r>
              <a:rPr lang="en-US" sz="1600" err="1">
                <a:latin typeface="Calibri"/>
                <a:ea typeface="Calibri"/>
                <a:cs typeface="Arial"/>
              </a:rPr>
              <a:t>Lebillon</a:t>
            </a:r>
            <a:r>
              <a:rPr lang="en-US" sz="1600">
                <a:latin typeface="Calibri"/>
                <a:ea typeface="Calibri"/>
                <a:cs typeface="Arial"/>
              </a:rPr>
              <a:t>, Philippe ‘The Political Ecology of War and Resource Exploitation’, </a:t>
            </a:r>
            <a:r>
              <a:rPr lang="en-US" sz="1600" i="1">
                <a:latin typeface="Calibri"/>
                <a:ea typeface="Calibri"/>
                <a:cs typeface="Arial"/>
              </a:rPr>
              <a:t>Studies in Political Economy</a:t>
            </a:r>
            <a:r>
              <a:rPr lang="en-US" sz="1600">
                <a:latin typeface="Calibri"/>
                <a:ea typeface="Calibri"/>
                <a:cs typeface="Arial"/>
              </a:rPr>
              <a:t>, 70.1 (2003), 59-95 &lt;https://doi.org/10.1080/07078552.2003.11827130&gt;</a:t>
            </a:r>
          </a:p>
          <a:p>
            <a:pPr marL="285750" indent="-285750">
              <a:lnSpc>
                <a:spcPct val="90000"/>
              </a:lnSpc>
              <a:spcBef>
                <a:spcPts val="1400"/>
              </a:spcBef>
              <a:buFont typeface="Arial"/>
              <a:buChar char="•"/>
            </a:pPr>
            <a:endParaRPr lang="en-US" sz="1400">
              <a:latin typeface="Calibri"/>
              <a:ea typeface="Calibri"/>
              <a:cs typeface="Arial"/>
            </a:endParaRPr>
          </a:p>
        </p:txBody>
      </p:sp>
      <p:sp>
        <p:nvSpPr>
          <p:cNvPr id="14" name="TextBox 13">
            <a:extLst>
              <a:ext uri="{FF2B5EF4-FFF2-40B4-BE49-F238E27FC236}">
                <a16:creationId xmlns:a16="http://schemas.microsoft.com/office/drawing/2014/main" id="{77E7644B-20D9-33EB-B343-83489AAD24F7}"/>
              </a:ext>
            </a:extLst>
          </p:cNvPr>
          <p:cNvSpPr txBox="1"/>
          <p:nvPr/>
        </p:nvSpPr>
        <p:spPr>
          <a:xfrm>
            <a:off x="8330046" y="1024760"/>
            <a:ext cx="3170548"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lumMod val="10000"/>
                  </a:schemeClr>
                </a:solidFill>
                <a:latin typeface="Calibri"/>
                <a:cs typeface="Calibri"/>
              </a:rPr>
              <a:t>Olly</a:t>
            </a:r>
          </a:p>
          <a:p>
            <a:pPr marL="285750" indent="-285750">
              <a:buFont typeface="Arial"/>
              <a:buChar char="•"/>
            </a:pPr>
            <a:r>
              <a:rPr lang="en-US" sz="1600" err="1">
                <a:latin typeface="Calibri"/>
                <a:cs typeface="Times"/>
              </a:rPr>
              <a:t>Malfer</a:t>
            </a:r>
            <a:r>
              <a:rPr lang="en-US" sz="1600">
                <a:latin typeface="Calibri"/>
                <a:cs typeface="Times"/>
              </a:rPr>
              <a:t>, Lindsay, </a:t>
            </a:r>
            <a:r>
              <a:rPr lang="en-US" sz="1600" i="1">
                <a:latin typeface="Calibri"/>
                <a:cs typeface="Times"/>
              </a:rPr>
              <a:t>The devastating effects of colonization on Hawai'i (2019), The devastating effects of colonization on Hawai'i &lt;</a:t>
            </a:r>
            <a:r>
              <a:rPr lang="en-US" sz="1600">
                <a:latin typeface="Calibri"/>
                <a:ea typeface="+mn-lt"/>
                <a:cs typeface="+mn-lt"/>
              </a:rPr>
              <a:t>https://storymaps.arcgis.com/stories/83474c5d6077492d990b961bab0bcd74&gt; [accessed 7 November 2023]</a:t>
            </a:r>
          </a:p>
          <a:p>
            <a:pPr marL="285750" indent="-285750">
              <a:buFont typeface="Arial"/>
              <a:buChar char="•"/>
            </a:pPr>
            <a:endParaRPr lang="en-US" sz="1600">
              <a:latin typeface="Calibri"/>
              <a:cs typeface="Times"/>
            </a:endParaRPr>
          </a:p>
          <a:p>
            <a:pPr marL="285750" indent="-285750">
              <a:buFont typeface="Arial"/>
              <a:buChar char="•"/>
            </a:pPr>
            <a:r>
              <a:rPr lang="en-US" sz="1600" err="1">
                <a:latin typeface="Calibri"/>
                <a:ea typeface="+mn-lt"/>
                <a:cs typeface="+mn-lt"/>
              </a:rPr>
              <a:t>Kauanui</a:t>
            </a:r>
            <a:r>
              <a:rPr lang="en-US" sz="1600">
                <a:latin typeface="Calibri"/>
                <a:ea typeface="+mn-lt"/>
                <a:cs typeface="+mn-lt"/>
              </a:rPr>
              <a:t> J. KÄ</a:t>
            </a:r>
            <a:r>
              <a:rPr lang="en-US" sz="1600" err="1">
                <a:latin typeface="Calibri"/>
                <a:ea typeface="+mn-lt"/>
                <a:cs typeface="+mn-lt"/>
              </a:rPr>
              <a:t>haulani</a:t>
            </a:r>
            <a:r>
              <a:rPr lang="en-US" sz="1600">
                <a:latin typeface="Calibri"/>
                <a:ea typeface="+mn-lt"/>
                <a:cs typeface="+mn-lt"/>
              </a:rPr>
              <a:t>,“Native Hawaiian Decolonization and the Politics of Gender,” </a:t>
            </a:r>
            <a:r>
              <a:rPr lang="en-US" sz="1600" i="1">
                <a:latin typeface="Calibri"/>
                <a:ea typeface="+mn-lt"/>
                <a:cs typeface="+mn-lt"/>
              </a:rPr>
              <a:t>American Quarterly</a:t>
            </a:r>
            <a:r>
              <a:rPr lang="en-US" sz="1600">
                <a:latin typeface="Calibri"/>
                <a:ea typeface="+mn-lt"/>
                <a:cs typeface="+mn-lt"/>
              </a:rPr>
              <a:t>, 60(2), (2008) pp. 281–287. </a:t>
            </a:r>
            <a:endParaRPr lang="en-US" sz="1600">
              <a:latin typeface="Calibri"/>
              <a:ea typeface="+mn-lt"/>
              <a:cs typeface="Times"/>
            </a:endParaRPr>
          </a:p>
          <a:p>
            <a:r>
              <a:rPr lang="en-US" sz="1600">
                <a:latin typeface="Calibri"/>
                <a:cs typeface="Calibri"/>
              </a:rPr>
              <a:t>(This is as close to this person's name as I think it is possible to spell on a computer) </a:t>
            </a:r>
          </a:p>
        </p:txBody>
      </p:sp>
    </p:spTree>
    <p:extLst>
      <p:ext uri="{BB962C8B-B14F-4D97-AF65-F5344CB8AC3E}">
        <p14:creationId xmlns:p14="http://schemas.microsoft.com/office/powerpoint/2010/main" val="261763588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Basis</vt:lpstr>
      <vt:lpstr>   The Legacy of Colonialism   has colonialism affected society?</vt:lpstr>
      <vt:lpstr>Introduction:</vt:lpstr>
      <vt:lpstr>Governance and Political Legacy - Shannon</vt:lpstr>
      <vt:lpstr>Economic Disparities and Resource Extraction- leah</vt:lpstr>
      <vt:lpstr>Cultural Influences and Identity- Olly</vt:lpstr>
      <vt:lpstr> Education and Knowledge Systems- lily </vt:lpstr>
      <vt:lpstr> Conflict and Border Issues: Tobi </vt:lpstr>
      <vt:lpstr>Conclusion  </vt:lpstr>
      <vt:lpstr>PowerPoint Presentation</vt:lpstr>
      <vt:lpstr>Bibliography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cp:revision>
  <dcterms:created xsi:type="dcterms:W3CDTF">2023-10-17T10:16:57Z</dcterms:created>
  <dcterms:modified xsi:type="dcterms:W3CDTF">2023-11-09T23:58:36Z</dcterms:modified>
</cp:coreProperties>
</file>