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75" d="100"/>
          <a:sy n="75" d="100"/>
        </p:scale>
        <p:origin x="132"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7D00C-7832-3BAC-88D9-19ED732AB5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546BF56-5177-5456-2FC6-BB4CDCD2C4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627E7E3-CAFB-5FD5-1F85-55F69F6494FB}"/>
              </a:ext>
            </a:extLst>
          </p:cNvPr>
          <p:cNvSpPr>
            <a:spLocks noGrp="1"/>
          </p:cNvSpPr>
          <p:nvPr>
            <p:ph type="dt" sz="half" idx="10"/>
          </p:nvPr>
        </p:nvSpPr>
        <p:spPr/>
        <p:txBody>
          <a:bodyPr/>
          <a:lstStyle/>
          <a:p>
            <a:fld id="{8F6ECEEB-3840-4077-A8B2-17F84BA17462}" type="datetimeFigureOut">
              <a:rPr lang="en-GB" smtClean="0"/>
              <a:t>18/08/2023</a:t>
            </a:fld>
            <a:endParaRPr lang="en-GB"/>
          </a:p>
        </p:txBody>
      </p:sp>
      <p:sp>
        <p:nvSpPr>
          <p:cNvPr id="5" name="Footer Placeholder 4">
            <a:extLst>
              <a:ext uri="{FF2B5EF4-FFF2-40B4-BE49-F238E27FC236}">
                <a16:creationId xmlns:a16="http://schemas.microsoft.com/office/drawing/2014/main" id="{C8C885B6-46E4-FB2A-C063-73BE266F502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4350657-E6E9-B6F2-6882-698F8B33BFE1}"/>
              </a:ext>
            </a:extLst>
          </p:cNvPr>
          <p:cNvSpPr>
            <a:spLocks noGrp="1"/>
          </p:cNvSpPr>
          <p:nvPr>
            <p:ph type="sldNum" sz="quarter" idx="12"/>
          </p:nvPr>
        </p:nvSpPr>
        <p:spPr/>
        <p:txBody>
          <a:bodyPr/>
          <a:lstStyle/>
          <a:p>
            <a:fld id="{3ACB13AA-23A9-4CE4-9F2C-06507C7168F4}" type="slidenum">
              <a:rPr lang="en-GB" smtClean="0"/>
              <a:t>‹#›</a:t>
            </a:fld>
            <a:endParaRPr lang="en-GB"/>
          </a:p>
        </p:txBody>
      </p:sp>
    </p:spTree>
    <p:extLst>
      <p:ext uri="{BB962C8B-B14F-4D97-AF65-F5344CB8AC3E}">
        <p14:creationId xmlns:p14="http://schemas.microsoft.com/office/powerpoint/2010/main" val="4017915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0E92C-B407-6D82-8914-732A260DE1B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09155C7-AC72-ECA2-F924-3907609A286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D864478-453B-748B-F0DA-8DFD9FD97B55}"/>
              </a:ext>
            </a:extLst>
          </p:cNvPr>
          <p:cNvSpPr>
            <a:spLocks noGrp="1"/>
          </p:cNvSpPr>
          <p:nvPr>
            <p:ph type="dt" sz="half" idx="10"/>
          </p:nvPr>
        </p:nvSpPr>
        <p:spPr/>
        <p:txBody>
          <a:bodyPr/>
          <a:lstStyle/>
          <a:p>
            <a:fld id="{8F6ECEEB-3840-4077-A8B2-17F84BA17462}" type="datetimeFigureOut">
              <a:rPr lang="en-GB" smtClean="0"/>
              <a:t>18/08/2023</a:t>
            </a:fld>
            <a:endParaRPr lang="en-GB"/>
          </a:p>
        </p:txBody>
      </p:sp>
      <p:sp>
        <p:nvSpPr>
          <p:cNvPr id="5" name="Footer Placeholder 4">
            <a:extLst>
              <a:ext uri="{FF2B5EF4-FFF2-40B4-BE49-F238E27FC236}">
                <a16:creationId xmlns:a16="http://schemas.microsoft.com/office/drawing/2014/main" id="{1C7EEDFC-0462-7FAC-70FD-884E7CE1032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3425F97-5697-650D-3905-6AE323251EDA}"/>
              </a:ext>
            </a:extLst>
          </p:cNvPr>
          <p:cNvSpPr>
            <a:spLocks noGrp="1"/>
          </p:cNvSpPr>
          <p:nvPr>
            <p:ph type="sldNum" sz="quarter" idx="12"/>
          </p:nvPr>
        </p:nvSpPr>
        <p:spPr/>
        <p:txBody>
          <a:bodyPr/>
          <a:lstStyle/>
          <a:p>
            <a:fld id="{3ACB13AA-23A9-4CE4-9F2C-06507C7168F4}" type="slidenum">
              <a:rPr lang="en-GB" smtClean="0"/>
              <a:t>‹#›</a:t>
            </a:fld>
            <a:endParaRPr lang="en-GB"/>
          </a:p>
        </p:txBody>
      </p:sp>
    </p:spTree>
    <p:extLst>
      <p:ext uri="{BB962C8B-B14F-4D97-AF65-F5344CB8AC3E}">
        <p14:creationId xmlns:p14="http://schemas.microsoft.com/office/powerpoint/2010/main" val="3435751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4CD162D-A1AC-2521-E617-148AC093199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11FFAD6-3738-35BB-1A0A-EFAD0076918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32B3F29-7489-F624-735B-7F3C223085B8}"/>
              </a:ext>
            </a:extLst>
          </p:cNvPr>
          <p:cNvSpPr>
            <a:spLocks noGrp="1"/>
          </p:cNvSpPr>
          <p:nvPr>
            <p:ph type="dt" sz="half" idx="10"/>
          </p:nvPr>
        </p:nvSpPr>
        <p:spPr/>
        <p:txBody>
          <a:bodyPr/>
          <a:lstStyle/>
          <a:p>
            <a:fld id="{8F6ECEEB-3840-4077-A8B2-17F84BA17462}" type="datetimeFigureOut">
              <a:rPr lang="en-GB" smtClean="0"/>
              <a:t>18/08/2023</a:t>
            </a:fld>
            <a:endParaRPr lang="en-GB"/>
          </a:p>
        </p:txBody>
      </p:sp>
      <p:sp>
        <p:nvSpPr>
          <p:cNvPr id="5" name="Footer Placeholder 4">
            <a:extLst>
              <a:ext uri="{FF2B5EF4-FFF2-40B4-BE49-F238E27FC236}">
                <a16:creationId xmlns:a16="http://schemas.microsoft.com/office/drawing/2014/main" id="{14D96BF6-B4C8-BE29-3F87-217A48B1687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5DFC1A4-0ABF-6A22-95EE-7E6B58EC7162}"/>
              </a:ext>
            </a:extLst>
          </p:cNvPr>
          <p:cNvSpPr>
            <a:spLocks noGrp="1"/>
          </p:cNvSpPr>
          <p:nvPr>
            <p:ph type="sldNum" sz="quarter" idx="12"/>
          </p:nvPr>
        </p:nvSpPr>
        <p:spPr/>
        <p:txBody>
          <a:bodyPr/>
          <a:lstStyle/>
          <a:p>
            <a:fld id="{3ACB13AA-23A9-4CE4-9F2C-06507C7168F4}" type="slidenum">
              <a:rPr lang="en-GB" smtClean="0"/>
              <a:t>‹#›</a:t>
            </a:fld>
            <a:endParaRPr lang="en-GB"/>
          </a:p>
        </p:txBody>
      </p:sp>
    </p:spTree>
    <p:extLst>
      <p:ext uri="{BB962C8B-B14F-4D97-AF65-F5344CB8AC3E}">
        <p14:creationId xmlns:p14="http://schemas.microsoft.com/office/powerpoint/2010/main" val="1999053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70221-EE03-E42D-6851-9DA201834E0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2526E7E-E6F9-6D8A-5960-B316CB53ACA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783025D-57F9-30FE-078B-E4BA9E7F5A79}"/>
              </a:ext>
            </a:extLst>
          </p:cNvPr>
          <p:cNvSpPr>
            <a:spLocks noGrp="1"/>
          </p:cNvSpPr>
          <p:nvPr>
            <p:ph type="dt" sz="half" idx="10"/>
          </p:nvPr>
        </p:nvSpPr>
        <p:spPr/>
        <p:txBody>
          <a:bodyPr/>
          <a:lstStyle/>
          <a:p>
            <a:fld id="{8F6ECEEB-3840-4077-A8B2-17F84BA17462}" type="datetimeFigureOut">
              <a:rPr lang="en-GB" smtClean="0"/>
              <a:t>18/08/2023</a:t>
            </a:fld>
            <a:endParaRPr lang="en-GB"/>
          </a:p>
        </p:txBody>
      </p:sp>
      <p:sp>
        <p:nvSpPr>
          <p:cNvPr id="5" name="Footer Placeholder 4">
            <a:extLst>
              <a:ext uri="{FF2B5EF4-FFF2-40B4-BE49-F238E27FC236}">
                <a16:creationId xmlns:a16="http://schemas.microsoft.com/office/drawing/2014/main" id="{F1ABCB1E-F4D2-E236-B278-CEF8A870154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769988B-BAAC-1108-7531-12F6D6306899}"/>
              </a:ext>
            </a:extLst>
          </p:cNvPr>
          <p:cNvSpPr>
            <a:spLocks noGrp="1"/>
          </p:cNvSpPr>
          <p:nvPr>
            <p:ph type="sldNum" sz="quarter" idx="12"/>
          </p:nvPr>
        </p:nvSpPr>
        <p:spPr/>
        <p:txBody>
          <a:bodyPr/>
          <a:lstStyle/>
          <a:p>
            <a:fld id="{3ACB13AA-23A9-4CE4-9F2C-06507C7168F4}" type="slidenum">
              <a:rPr lang="en-GB" smtClean="0"/>
              <a:t>‹#›</a:t>
            </a:fld>
            <a:endParaRPr lang="en-GB"/>
          </a:p>
        </p:txBody>
      </p:sp>
    </p:spTree>
    <p:extLst>
      <p:ext uri="{BB962C8B-B14F-4D97-AF65-F5344CB8AC3E}">
        <p14:creationId xmlns:p14="http://schemas.microsoft.com/office/powerpoint/2010/main" val="3904766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FBA67-25AD-0C58-F6DE-EF430346B39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33A1E01-1DB7-76B3-82B8-8B39DA6AEAF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30075BC-4901-AAB0-F031-D1BBEE1352A2}"/>
              </a:ext>
            </a:extLst>
          </p:cNvPr>
          <p:cNvSpPr>
            <a:spLocks noGrp="1"/>
          </p:cNvSpPr>
          <p:nvPr>
            <p:ph type="dt" sz="half" idx="10"/>
          </p:nvPr>
        </p:nvSpPr>
        <p:spPr/>
        <p:txBody>
          <a:bodyPr/>
          <a:lstStyle/>
          <a:p>
            <a:fld id="{8F6ECEEB-3840-4077-A8B2-17F84BA17462}" type="datetimeFigureOut">
              <a:rPr lang="en-GB" smtClean="0"/>
              <a:t>18/08/2023</a:t>
            </a:fld>
            <a:endParaRPr lang="en-GB"/>
          </a:p>
        </p:txBody>
      </p:sp>
      <p:sp>
        <p:nvSpPr>
          <p:cNvPr id="5" name="Footer Placeholder 4">
            <a:extLst>
              <a:ext uri="{FF2B5EF4-FFF2-40B4-BE49-F238E27FC236}">
                <a16:creationId xmlns:a16="http://schemas.microsoft.com/office/drawing/2014/main" id="{1EE3E750-309E-5D78-4036-D04B6FBD042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004A8EB-6858-9AE9-FE31-D2D466EC1296}"/>
              </a:ext>
            </a:extLst>
          </p:cNvPr>
          <p:cNvSpPr>
            <a:spLocks noGrp="1"/>
          </p:cNvSpPr>
          <p:nvPr>
            <p:ph type="sldNum" sz="quarter" idx="12"/>
          </p:nvPr>
        </p:nvSpPr>
        <p:spPr/>
        <p:txBody>
          <a:bodyPr/>
          <a:lstStyle/>
          <a:p>
            <a:fld id="{3ACB13AA-23A9-4CE4-9F2C-06507C7168F4}" type="slidenum">
              <a:rPr lang="en-GB" smtClean="0"/>
              <a:t>‹#›</a:t>
            </a:fld>
            <a:endParaRPr lang="en-GB"/>
          </a:p>
        </p:txBody>
      </p:sp>
    </p:spTree>
    <p:extLst>
      <p:ext uri="{BB962C8B-B14F-4D97-AF65-F5344CB8AC3E}">
        <p14:creationId xmlns:p14="http://schemas.microsoft.com/office/powerpoint/2010/main" val="3853385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C1A64-E0C2-CA9C-4215-9FC1650615E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7BFB890-8448-FFE2-CC80-048C5A16F89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D2CFDA0-BBB3-D29C-37BB-71B878A9D33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600A6AF-354D-A2A1-130F-03DE2FF338D9}"/>
              </a:ext>
            </a:extLst>
          </p:cNvPr>
          <p:cNvSpPr>
            <a:spLocks noGrp="1"/>
          </p:cNvSpPr>
          <p:nvPr>
            <p:ph type="dt" sz="half" idx="10"/>
          </p:nvPr>
        </p:nvSpPr>
        <p:spPr/>
        <p:txBody>
          <a:bodyPr/>
          <a:lstStyle/>
          <a:p>
            <a:fld id="{8F6ECEEB-3840-4077-A8B2-17F84BA17462}" type="datetimeFigureOut">
              <a:rPr lang="en-GB" smtClean="0"/>
              <a:t>18/08/2023</a:t>
            </a:fld>
            <a:endParaRPr lang="en-GB"/>
          </a:p>
        </p:txBody>
      </p:sp>
      <p:sp>
        <p:nvSpPr>
          <p:cNvPr id="6" name="Footer Placeholder 5">
            <a:extLst>
              <a:ext uri="{FF2B5EF4-FFF2-40B4-BE49-F238E27FC236}">
                <a16:creationId xmlns:a16="http://schemas.microsoft.com/office/drawing/2014/main" id="{DB9D64D7-EB60-8E0D-3D09-7167FEF05B0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B390E7C-4DFA-77BC-1A6C-30F0749649FC}"/>
              </a:ext>
            </a:extLst>
          </p:cNvPr>
          <p:cNvSpPr>
            <a:spLocks noGrp="1"/>
          </p:cNvSpPr>
          <p:nvPr>
            <p:ph type="sldNum" sz="quarter" idx="12"/>
          </p:nvPr>
        </p:nvSpPr>
        <p:spPr/>
        <p:txBody>
          <a:bodyPr/>
          <a:lstStyle/>
          <a:p>
            <a:fld id="{3ACB13AA-23A9-4CE4-9F2C-06507C7168F4}" type="slidenum">
              <a:rPr lang="en-GB" smtClean="0"/>
              <a:t>‹#›</a:t>
            </a:fld>
            <a:endParaRPr lang="en-GB"/>
          </a:p>
        </p:txBody>
      </p:sp>
    </p:spTree>
    <p:extLst>
      <p:ext uri="{BB962C8B-B14F-4D97-AF65-F5344CB8AC3E}">
        <p14:creationId xmlns:p14="http://schemas.microsoft.com/office/powerpoint/2010/main" val="757467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04503-5B2F-FF2A-84EF-43400017C55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9539734-3679-3DD8-F64D-AC484AC0E5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AE8841A-8E30-B5AA-6643-D7898D9FE29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B8FC324-BEA0-603B-83D5-925C1209EB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7B7FE4E-3B54-7F05-6348-A087F3DA714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D03AFB1-CD2F-1308-CAD7-3106E7DCAF90}"/>
              </a:ext>
            </a:extLst>
          </p:cNvPr>
          <p:cNvSpPr>
            <a:spLocks noGrp="1"/>
          </p:cNvSpPr>
          <p:nvPr>
            <p:ph type="dt" sz="half" idx="10"/>
          </p:nvPr>
        </p:nvSpPr>
        <p:spPr/>
        <p:txBody>
          <a:bodyPr/>
          <a:lstStyle/>
          <a:p>
            <a:fld id="{8F6ECEEB-3840-4077-A8B2-17F84BA17462}" type="datetimeFigureOut">
              <a:rPr lang="en-GB" smtClean="0"/>
              <a:t>18/08/2023</a:t>
            </a:fld>
            <a:endParaRPr lang="en-GB"/>
          </a:p>
        </p:txBody>
      </p:sp>
      <p:sp>
        <p:nvSpPr>
          <p:cNvPr id="8" name="Footer Placeholder 7">
            <a:extLst>
              <a:ext uri="{FF2B5EF4-FFF2-40B4-BE49-F238E27FC236}">
                <a16:creationId xmlns:a16="http://schemas.microsoft.com/office/drawing/2014/main" id="{AB7DDC21-7E47-903E-D6BD-45EFD43FFAD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3B32FA7-29D1-3982-F80E-C64B369CE52B}"/>
              </a:ext>
            </a:extLst>
          </p:cNvPr>
          <p:cNvSpPr>
            <a:spLocks noGrp="1"/>
          </p:cNvSpPr>
          <p:nvPr>
            <p:ph type="sldNum" sz="quarter" idx="12"/>
          </p:nvPr>
        </p:nvSpPr>
        <p:spPr/>
        <p:txBody>
          <a:bodyPr/>
          <a:lstStyle/>
          <a:p>
            <a:fld id="{3ACB13AA-23A9-4CE4-9F2C-06507C7168F4}" type="slidenum">
              <a:rPr lang="en-GB" smtClean="0"/>
              <a:t>‹#›</a:t>
            </a:fld>
            <a:endParaRPr lang="en-GB"/>
          </a:p>
        </p:txBody>
      </p:sp>
    </p:spTree>
    <p:extLst>
      <p:ext uri="{BB962C8B-B14F-4D97-AF65-F5344CB8AC3E}">
        <p14:creationId xmlns:p14="http://schemas.microsoft.com/office/powerpoint/2010/main" val="1751698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65A9A-62D0-17D1-224D-8259CFA0BE5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3DAF299-83A1-574F-A66C-9B12866C9981}"/>
              </a:ext>
            </a:extLst>
          </p:cNvPr>
          <p:cNvSpPr>
            <a:spLocks noGrp="1"/>
          </p:cNvSpPr>
          <p:nvPr>
            <p:ph type="dt" sz="half" idx="10"/>
          </p:nvPr>
        </p:nvSpPr>
        <p:spPr/>
        <p:txBody>
          <a:bodyPr/>
          <a:lstStyle/>
          <a:p>
            <a:fld id="{8F6ECEEB-3840-4077-A8B2-17F84BA17462}" type="datetimeFigureOut">
              <a:rPr lang="en-GB" smtClean="0"/>
              <a:t>18/08/2023</a:t>
            </a:fld>
            <a:endParaRPr lang="en-GB"/>
          </a:p>
        </p:txBody>
      </p:sp>
      <p:sp>
        <p:nvSpPr>
          <p:cNvPr id="4" name="Footer Placeholder 3">
            <a:extLst>
              <a:ext uri="{FF2B5EF4-FFF2-40B4-BE49-F238E27FC236}">
                <a16:creationId xmlns:a16="http://schemas.microsoft.com/office/drawing/2014/main" id="{16BA67D3-FD1D-C949-FE9E-650B85F6BFF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FAAAF65-07E2-93BB-E668-DA1609F62873}"/>
              </a:ext>
            </a:extLst>
          </p:cNvPr>
          <p:cNvSpPr>
            <a:spLocks noGrp="1"/>
          </p:cNvSpPr>
          <p:nvPr>
            <p:ph type="sldNum" sz="quarter" idx="12"/>
          </p:nvPr>
        </p:nvSpPr>
        <p:spPr/>
        <p:txBody>
          <a:bodyPr/>
          <a:lstStyle/>
          <a:p>
            <a:fld id="{3ACB13AA-23A9-4CE4-9F2C-06507C7168F4}" type="slidenum">
              <a:rPr lang="en-GB" smtClean="0"/>
              <a:t>‹#›</a:t>
            </a:fld>
            <a:endParaRPr lang="en-GB"/>
          </a:p>
        </p:txBody>
      </p:sp>
    </p:spTree>
    <p:extLst>
      <p:ext uri="{BB962C8B-B14F-4D97-AF65-F5344CB8AC3E}">
        <p14:creationId xmlns:p14="http://schemas.microsoft.com/office/powerpoint/2010/main" val="154627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ADBF6B8-61F5-910D-F9F9-290CC92910E0}"/>
              </a:ext>
            </a:extLst>
          </p:cNvPr>
          <p:cNvSpPr>
            <a:spLocks noGrp="1"/>
          </p:cNvSpPr>
          <p:nvPr>
            <p:ph type="dt" sz="half" idx="10"/>
          </p:nvPr>
        </p:nvSpPr>
        <p:spPr/>
        <p:txBody>
          <a:bodyPr/>
          <a:lstStyle/>
          <a:p>
            <a:fld id="{8F6ECEEB-3840-4077-A8B2-17F84BA17462}" type="datetimeFigureOut">
              <a:rPr lang="en-GB" smtClean="0"/>
              <a:t>18/08/2023</a:t>
            </a:fld>
            <a:endParaRPr lang="en-GB"/>
          </a:p>
        </p:txBody>
      </p:sp>
      <p:sp>
        <p:nvSpPr>
          <p:cNvPr id="3" name="Footer Placeholder 2">
            <a:extLst>
              <a:ext uri="{FF2B5EF4-FFF2-40B4-BE49-F238E27FC236}">
                <a16:creationId xmlns:a16="http://schemas.microsoft.com/office/drawing/2014/main" id="{30B2B9E4-683D-ED3B-86AC-9038DEB19EB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F9DF16E-CECC-1C7E-64B7-1FFE0F6E1B01}"/>
              </a:ext>
            </a:extLst>
          </p:cNvPr>
          <p:cNvSpPr>
            <a:spLocks noGrp="1"/>
          </p:cNvSpPr>
          <p:nvPr>
            <p:ph type="sldNum" sz="quarter" idx="12"/>
          </p:nvPr>
        </p:nvSpPr>
        <p:spPr/>
        <p:txBody>
          <a:bodyPr/>
          <a:lstStyle/>
          <a:p>
            <a:fld id="{3ACB13AA-23A9-4CE4-9F2C-06507C7168F4}" type="slidenum">
              <a:rPr lang="en-GB" smtClean="0"/>
              <a:t>‹#›</a:t>
            </a:fld>
            <a:endParaRPr lang="en-GB"/>
          </a:p>
        </p:txBody>
      </p:sp>
    </p:spTree>
    <p:extLst>
      <p:ext uri="{BB962C8B-B14F-4D97-AF65-F5344CB8AC3E}">
        <p14:creationId xmlns:p14="http://schemas.microsoft.com/office/powerpoint/2010/main" val="2881291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158EE-452B-2EB7-4B52-808D49DB8F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A6331A3-436F-0B72-71CA-53A229FAE6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5288D76-39DA-D7D2-9C41-C1B0F1C2B3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2426DE-ABF5-73F9-6900-074B807A175B}"/>
              </a:ext>
            </a:extLst>
          </p:cNvPr>
          <p:cNvSpPr>
            <a:spLocks noGrp="1"/>
          </p:cNvSpPr>
          <p:nvPr>
            <p:ph type="dt" sz="half" idx="10"/>
          </p:nvPr>
        </p:nvSpPr>
        <p:spPr/>
        <p:txBody>
          <a:bodyPr/>
          <a:lstStyle/>
          <a:p>
            <a:fld id="{8F6ECEEB-3840-4077-A8B2-17F84BA17462}" type="datetimeFigureOut">
              <a:rPr lang="en-GB" smtClean="0"/>
              <a:t>18/08/2023</a:t>
            </a:fld>
            <a:endParaRPr lang="en-GB"/>
          </a:p>
        </p:txBody>
      </p:sp>
      <p:sp>
        <p:nvSpPr>
          <p:cNvPr id="6" name="Footer Placeholder 5">
            <a:extLst>
              <a:ext uri="{FF2B5EF4-FFF2-40B4-BE49-F238E27FC236}">
                <a16:creationId xmlns:a16="http://schemas.microsoft.com/office/drawing/2014/main" id="{90A24AC6-AFB2-DD77-2215-8B7DC26D354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FB68E53-9AF8-6252-E83E-16F91C3379A9}"/>
              </a:ext>
            </a:extLst>
          </p:cNvPr>
          <p:cNvSpPr>
            <a:spLocks noGrp="1"/>
          </p:cNvSpPr>
          <p:nvPr>
            <p:ph type="sldNum" sz="quarter" idx="12"/>
          </p:nvPr>
        </p:nvSpPr>
        <p:spPr/>
        <p:txBody>
          <a:bodyPr/>
          <a:lstStyle/>
          <a:p>
            <a:fld id="{3ACB13AA-23A9-4CE4-9F2C-06507C7168F4}" type="slidenum">
              <a:rPr lang="en-GB" smtClean="0"/>
              <a:t>‹#›</a:t>
            </a:fld>
            <a:endParaRPr lang="en-GB"/>
          </a:p>
        </p:txBody>
      </p:sp>
    </p:spTree>
    <p:extLst>
      <p:ext uri="{BB962C8B-B14F-4D97-AF65-F5344CB8AC3E}">
        <p14:creationId xmlns:p14="http://schemas.microsoft.com/office/powerpoint/2010/main" val="2591617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31F7B-BB18-8799-406F-3FF5D72104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67FF90C-58E0-4A38-3435-0B74B5A06A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DB6B4EA-648B-ACC5-9EB6-FE9087295F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CF23B3-1C17-92A3-F734-348E92D6D121}"/>
              </a:ext>
            </a:extLst>
          </p:cNvPr>
          <p:cNvSpPr>
            <a:spLocks noGrp="1"/>
          </p:cNvSpPr>
          <p:nvPr>
            <p:ph type="dt" sz="half" idx="10"/>
          </p:nvPr>
        </p:nvSpPr>
        <p:spPr/>
        <p:txBody>
          <a:bodyPr/>
          <a:lstStyle/>
          <a:p>
            <a:fld id="{8F6ECEEB-3840-4077-A8B2-17F84BA17462}" type="datetimeFigureOut">
              <a:rPr lang="en-GB" smtClean="0"/>
              <a:t>18/08/2023</a:t>
            </a:fld>
            <a:endParaRPr lang="en-GB"/>
          </a:p>
        </p:txBody>
      </p:sp>
      <p:sp>
        <p:nvSpPr>
          <p:cNvPr id="6" name="Footer Placeholder 5">
            <a:extLst>
              <a:ext uri="{FF2B5EF4-FFF2-40B4-BE49-F238E27FC236}">
                <a16:creationId xmlns:a16="http://schemas.microsoft.com/office/drawing/2014/main" id="{AD8785C0-FE5F-9A91-A32F-CE0D9BF432B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4B1A07F-214A-0598-42D7-0662498A2F27}"/>
              </a:ext>
            </a:extLst>
          </p:cNvPr>
          <p:cNvSpPr>
            <a:spLocks noGrp="1"/>
          </p:cNvSpPr>
          <p:nvPr>
            <p:ph type="sldNum" sz="quarter" idx="12"/>
          </p:nvPr>
        </p:nvSpPr>
        <p:spPr/>
        <p:txBody>
          <a:bodyPr/>
          <a:lstStyle/>
          <a:p>
            <a:fld id="{3ACB13AA-23A9-4CE4-9F2C-06507C7168F4}" type="slidenum">
              <a:rPr lang="en-GB" smtClean="0"/>
              <a:t>‹#›</a:t>
            </a:fld>
            <a:endParaRPr lang="en-GB"/>
          </a:p>
        </p:txBody>
      </p:sp>
    </p:spTree>
    <p:extLst>
      <p:ext uri="{BB962C8B-B14F-4D97-AF65-F5344CB8AC3E}">
        <p14:creationId xmlns:p14="http://schemas.microsoft.com/office/powerpoint/2010/main" val="1156359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283CB83-5834-2CFD-1A33-5660437591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54E319F-E4AC-0C37-7649-D139936F56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0E896C1-51E5-E404-6150-50C90D6F60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6ECEEB-3840-4077-A8B2-17F84BA17462}" type="datetimeFigureOut">
              <a:rPr lang="en-GB" smtClean="0"/>
              <a:t>18/08/2023</a:t>
            </a:fld>
            <a:endParaRPr lang="en-GB"/>
          </a:p>
        </p:txBody>
      </p:sp>
      <p:sp>
        <p:nvSpPr>
          <p:cNvPr id="5" name="Footer Placeholder 4">
            <a:extLst>
              <a:ext uri="{FF2B5EF4-FFF2-40B4-BE49-F238E27FC236}">
                <a16:creationId xmlns:a16="http://schemas.microsoft.com/office/drawing/2014/main" id="{C820445A-6236-8A10-3F6D-D46D43053DB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2F65597-D720-3991-6FE4-9660B83F5BE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CB13AA-23A9-4CE4-9F2C-06507C7168F4}" type="slidenum">
              <a:rPr lang="en-GB" smtClean="0"/>
              <a:t>‹#›</a:t>
            </a:fld>
            <a:endParaRPr lang="en-GB"/>
          </a:p>
        </p:txBody>
      </p:sp>
    </p:spTree>
    <p:extLst>
      <p:ext uri="{BB962C8B-B14F-4D97-AF65-F5344CB8AC3E}">
        <p14:creationId xmlns:p14="http://schemas.microsoft.com/office/powerpoint/2010/main" val="34554445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unhabitat.org/sites/default/files/download-manager-files/State%20of%20Afghan%20Cities%202015%20Volume_1.pdf#page=30" TargetMode="External"/><Relationship Id="rId2" Type="http://schemas.openxmlformats.org/officeDocument/2006/relationships/hyperlink" Target="https://bamyanfoundation.org/sister-cities-initiative" TargetMode="External"/><Relationship Id="rId1" Type="http://schemas.openxmlformats.org/officeDocument/2006/relationships/slideLayout" Target="../slideLayouts/slideLayout2.xml"/><Relationship Id="rId5" Type="http://schemas.openxmlformats.org/officeDocument/2006/relationships/hyperlink" Target="https://web.archive.org/web/20211129235250/https:/bamiyanculturalcentre.org/visit-bamiyan" TargetMode="External"/><Relationship Id="rId4" Type="http://schemas.openxmlformats.org/officeDocument/2006/relationships/hyperlink" Target="https://foreignpolicy.com/2022/06/07/taliban-target-buddhist-heritage-afghanista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D278ADA9-6383-4BDD-80D2-8899A40268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484B7147-B0F6-40ED-B5A2-FF72BC8198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Rectangle 22">
            <a:extLst>
              <a:ext uri="{FF2B5EF4-FFF2-40B4-BE49-F238E27FC236}">
                <a16:creationId xmlns:a16="http://schemas.microsoft.com/office/drawing/2014/main" id="{B36D2DE0-0628-4A9A-A59D-7BA8B5EB3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48E405C9-94BE-41DA-928C-DEC9A8550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5929" y="148929"/>
            <a:ext cx="6560142" cy="6560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3CD260D4-98FD-DE30-3B36-0E0467B6798F}"/>
              </a:ext>
            </a:extLst>
          </p:cNvPr>
          <p:cNvSpPr>
            <a:spLocks noGrp="1"/>
          </p:cNvSpPr>
          <p:nvPr>
            <p:ph type="ctrTitle"/>
          </p:nvPr>
        </p:nvSpPr>
        <p:spPr>
          <a:xfrm>
            <a:off x="3315031" y="1380754"/>
            <a:ext cx="5561938" cy="2513516"/>
          </a:xfrm>
        </p:spPr>
        <p:txBody>
          <a:bodyPr>
            <a:normAutofit/>
          </a:bodyPr>
          <a:lstStyle/>
          <a:p>
            <a:r>
              <a:rPr lang="en-GB" b="1" dirty="0"/>
              <a:t>Bamyan, Afghanistan</a:t>
            </a:r>
          </a:p>
        </p:txBody>
      </p:sp>
      <p:sp>
        <p:nvSpPr>
          <p:cNvPr id="3" name="Subtitle 2">
            <a:extLst>
              <a:ext uri="{FF2B5EF4-FFF2-40B4-BE49-F238E27FC236}">
                <a16:creationId xmlns:a16="http://schemas.microsoft.com/office/drawing/2014/main" id="{13FB87A6-FDCF-E780-8107-AC31F225035D}"/>
              </a:ext>
            </a:extLst>
          </p:cNvPr>
          <p:cNvSpPr>
            <a:spLocks noGrp="1"/>
          </p:cNvSpPr>
          <p:nvPr>
            <p:ph type="subTitle" idx="1"/>
          </p:nvPr>
        </p:nvSpPr>
        <p:spPr>
          <a:xfrm>
            <a:off x="3315031" y="4076802"/>
            <a:ext cx="5561938" cy="1534587"/>
          </a:xfrm>
        </p:spPr>
        <p:txBody>
          <a:bodyPr>
            <a:normAutofit/>
          </a:bodyPr>
          <a:lstStyle/>
          <a:p>
            <a:r>
              <a:rPr lang="en-GB" dirty="0"/>
              <a:t>Shannon </a:t>
            </a:r>
            <a:r>
              <a:rPr lang="en-GB" dirty="0" err="1"/>
              <a:t>Mcmillan</a:t>
            </a:r>
            <a:endParaRPr lang="en-GB" dirty="0"/>
          </a:p>
        </p:txBody>
      </p:sp>
      <p:sp>
        <p:nvSpPr>
          <p:cNvPr id="27" name="Arc 26">
            <a:extLst>
              <a:ext uri="{FF2B5EF4-FFF2-40B4-BE49-F238E27FC236}">
                <a16:creationId xmlns:a16="http://schemas.microsoft.com/office/drawing/2014/main" id="{D2091A72-D5BB-42AC-8FD3-F7747D9086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222429" flipV="1">
            <a:off x="2494119" y="6170"/>
            <a:ext cx="6816262"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9" name="Oval 28">
            <a:extLst>
              <a:ext uri="{FF2B5EF4-FFF2-40B4-BE49-F238E27FC236}">
                <a16:creationId xmlns:a16="http://schemas.microsoft.com/office/drawing/2014/main" id="{6ED12BFC-A737-46AF-8411-481112D54B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00995" y="5310973"/>
            <a:ext cx="705948" cy="68679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31887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5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3" name="Rectangle 1032">
            <a:extLst>
              <a:ext uri="{FF2B5EF4-FFF2-40B4-BE49-F238E27FC236}">
                <a16:creationId xmlns:a16="http://schemas.microsoft.com/office/drawing/2014/main" id="{D2B783EE-0239-4717-BBEA-8C9EAC61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66D29D5-AA14-B3CA-A58E-2CFA8A36776D}"/>
              </a:ext>
            </a:extLst>
          </p:cNvPr>
          <p:cNvSpPr>
            <a:spLocks noGrp="1"/>
          </p:cNvSpPr>
          <p:nvPr>
            <p:ph type="title"/>
          </p:nvPr>
        </p:nvSpPr>
        <p:spPr>
          <a:xfrm>
            <a:off x="838201" y="345810"/>
            <a:ext cx="5120561" cy="1325563"/>
          </a:xfrm>
        </p:spPr>
        <p:txBody>
          <a:bodyPr>
            <a:normAutofit/>
          </a:bodyPr>
          <a:lstStyle/>
          <a:p>
            <a:r>
              <a:rPr lang="en-GB" b="1" dirty="0"/>
              <a:t>Bamyan</a:t>
            </a:r>
          </a:p>
        </p:txBody>
      </p:sp>
      <p:sp>
        <p:nvSpPr>
          <p:cNvPr id="3" name="Content Placeholder 2">
            <a:extLst>
              <a:ext uri="{FF2B5EF4-FFF2-40B4-BE49-F238E27FC236}">
                <a16:creationId xmlns:a16="http://schemas.microsoft.com/office/drawing/2014/main" id="{B804640B-C527-4A6D-4826-0004EEBCD75D}"/>
              </a:ext>
            </a:extLst>
          </p:cNvPr>
          <p:cNvSpPr>
            <a:spLocks noGrp="1"/>
          </p:cNvSpPr>
          <p:nvPr>
            <p:ph idx="1"/>
          </p:nvPr>
        </p:nvSpPr>
        <p:spPr>
          <a:xfrm>
            <a:off x="867363" y="1510228"/>
            <a:ext cx="5092194" cy="4351338"/>
          </a:xfrm>
        </p:spPr>
        <p:txBody>
          <a:bodyPr>
            <a:normAutofit fontScale="92500" lnSpcReduction="10000"/>
          </a:bodyPr>
          <a:lstStyle/>
          <a:p>
            <a:pPr marL="0" indent="0">
              <a:buNone/>
            </a:pPr>
            <a:r>
              <a:rPr lang="en-GB" sz="2000" dirty="0"/>
              <a:t>*Bamyan also referred to as the “Shining Light” and “Valley of Gods” is one of the oldest cities in central and South Asia. </a:t>
            </a:r>
          </a:p>
          <a:p>
            <a:endParaRPr lang="en-GB" sz="2000" dirty="0"/>
          </a:p>
          <a:p>
            <a:pPr marL="0" indent="0">
              <a:buNone/>
            </a:pPr>
            <a:r>
              <a:rPr lang="en-GB" sz="2000" dirty="0"/>
              <a:t>*Inhabited since the third century BC, Bamyan is located in the central highlands, known as the peaceful </a:t>
            </a:r>
            <a:r>
              <a:rPr lang="en-GB" sz="2000" dirty="0" err="1"/>
              <a:t>Hazarajat</a:t>
            </a:r>
            <a:r>
              <a:rPr lang="en-GB" sz="2000" dirty="0"/>
              <a:t> or </a:t>
            </a:r>
            <a:r>
              <a:rPr lang="en-GB" sz="2000" dirty="0" err="1"/>
              <a:t>Hazaristan</a:t>
            </a:r>
            <a:r>
              <a:rPr lang="en-GB" sz="2000" dirty="0"/>
              <a:t>, Afghanistan. </a:t>
            </a:r>
          </a:p>
          <a:p>
            <a:pPr marL="0" indent="0">
              <a:buNone/>
            </a:pPr>
            <a:endParaRPr lang="en-GB" sz="2000" dirty="0"/>
          </a:p>
          <a:p>
            <a:pPr marL="0" indent="0">
              <a:buNone/>
            </a:pPr>
            <a:r>
              <a:rPr lang="en-GB" sz="2000" dirty="0"/>
              <a:t>*Bamyan lies at the heart of ancient silk road, once connecting Chinese commerce with Europe and the broader Mediterranean region</a:t>
            </a:r>
          </a:p>
          <a:p>
            <a:endParaRPr lang="en-GB" sz="2000" dirty="0"/>
          </a:p>
          <a:p>
            <a:pPr marL="0" indent="0">
              <a:buNone/>
            </a:pPr>
            <a:r>
              <a:rPr lang="en-GB" sz="2000" dirty="0"/>
              <a:t>*Its population of approximately 70,000 people makes it the largest city in </a:t>
            </a:r>
            <a:r>
              <a:rPr lang="en-GB" sz="2000" dirty="0" err="1"/>
              <a:t>Hazarajat</a:t>
            </a:r>
            <a:endParaRPr lang="en-GB" sz="2000" dirty="0"/>
          </a:p>
        </p:txBody>
      </p:sp>
      <p:sp>
        <p:nvSpPr>
          <p:cNvPr id="1035" name="Oval 1034">
            <a:extLst>
              <a:ext uri="{FF2B5EF4-FFF2-40B4-BE49-F238E27FC236}">
                <a16:creationId xmlns:a16="http://schemas.microsoft.com/office/drawing/2014/main" id="{A7B99495-F43F-4D80-A44F-2CB4764EB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0569" y="1364732"/>
            <a:ext cx="947488" cy="92178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1028" name="Picture 4" descr="Should Afghanistan's Bamiyan Buddhas be rebuilt?">
            <a:extLst>
              <a:ext uri="{FF2B5EF4-FFF2-40B4-BE49-F238E27FC236}">
                <a16:creationId xmlns:a16="http://schemas.microsoft.com/office/drawing/2014/main" id="{C11907D3-B725-1079-60D4-4F31259C048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7731" r="10721" b="2"/>
          <a:stretch/>
        </p:blipFill>
        <p:spPr bwMode="auto">
          <a:xfrm>
            <a:off x="7901259" y="2727729"/>
            <a:ext cx="4290741" cy="4130271"/>
          </a:xfrm>
          <a:custGeom>
            <a:avLst/>
            <a:gdLst/>
            <a:ahLst/>
            <a:cxnLst/>
            <a:rect l="l" t="t" r="r" b="b"/>
            <a:pathLst>
              <a:path w="4290741" h="4130271">
                <a:moveTo>
                  <a:pt x="2503809" y="0"/>
                </a:moveTo>
                <a:cubicBezTo>
                  <a:pt x="3157405" y="0"/>
                  <a:pt x="3752509" y="250434"/>
                  <a:pt x="4198398" y="660580"/>
                </a:cubicBezTo>
                <a:lnTo>
                  <a:pt x="4290741" y="751286"/>
                </a:lnTo>
                <a:lnTo>
                  <a:pt x="4290741" y="4130271"/>
                </a:lnTo>
                <a:lnTo>
                  <a:pt x="604508" y="4130271"/>
                </a:lnTo>
                <a:lnTo>
                  <a:pt x="461940" y="3953232"/>
                </a:lnTo>
                <a:cubicBezTo>
                  <a:pt x="171051" y="3544183"/>
                  <a:pt x="0" y="3043971"/>
                  <a:pt x="0" y="2503809"/>
                </a:cubicBezTo>
                <a:cubicBezTo>
                  <a:pt x="0" y="1120992"/>
                  <a:pt x="1120992" y="0"/>
                  <a:pt x="2503809" y="0"/>
                </a:cubicBezTo>
                <a:close/>
              </a:path>
            </a:pathLst>
          </a:custGeom>
          <a:noFill/>
          <a:extLst>
            <a:ext uri="{909E8E84-426E-40DD-AFC4-6F175D3DCCD1}">
              <a14:hiddenFill xmlns:a14="http://schemas.microsoft.com/office/drawing/2010/main">
                <a:solidFill>
                  <a:srgbClr val="FFFFFF"/>
                </a:solidFill>
              </a14:hiddenFill>
            </a:ext>
          </a:extLst>
        </p:spPr>
      </p:pic>
      <p:sp>
        <p:nvSpPr>
          <p:cNvPr id="1037" name="Arc 1036">
            <a:extLst>
              <a:ext uri="{FF2B5EF4-FFF2-40B4-BE49-F238E27FC236}">
                <a16:creationId xmlns:a16="http://schemas.microsoft.com/office/drawing/2014/main" id="{70BEB1E7-2F88-40BC-B73D-42E5B6F80B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4759070" flipV="1">
            <a:off x="6034138" y="-673140"/>
            <a:ext cx="4021193" cy="4021193"/>
          </a:xfrm>
          <a:prstGeom prst="arc">
            <a:avLst>
              <a:gd name="adj1" fmla="val 16200000"/>
              <a:gd name="adj2" fmla="val 20093138"/>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pic>
        <p:nvPicPr>
          <p:cNvPr id="1026" name="Picture 2" descr="Bamyan - Valley in Afghanistan - Thousand Wonders">
            <a:extLst>
              <a:ext uri="{FF2B5EF4-FFF2-40B4-BE49-F238E27FC236}">
                <a16:creationId xmlns:a16="http://schemas.microsoft.com/office/drawing/2014/main" id="{72B76527-0366-BAAD-2F7A-1DB5D8B7C6E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8131" r="10205" b="-1"/>
          <a:stretch/>
        </p:blipFill>
        <p:spPr bwMode="auto">
          <a:xfrm>
            <a:off x="6261607" y="1"/>
            <a:ext cx="3519312" cy="3007909"/>
          </a:xfrm>
          <a:custGeom>
            <a:avLst/>
            <a:gdLst/>
            <a:ahLst/>
            <a:cxnLst/>
            <a:rect l="l" t="t" r="r" b="b"/>
            <a:pathLst>
              <a:path w="3519312" h="3007909">
                <a:moveTo>
                  <a:pt x="519780" y="0"/>
                </a:moveTo>
                <a:lnTo>
                  <a:pt x="2999532" y="0"/>
                </a:lnTo>
                <a:lnTo>
                  <a:pt x="3003921" y="3989"/>
                </a:lnTo>
                <a:cubicBezTo>
                  <a:pt x="3322356" y="322424"/>
                  <a:pt x="3519312" y="762338"/>
                  <a:pt x="3519312" y="1248253"/>
                </a:cubicBezTo>
                <a:cubicBezTo>
                  <a:pt x="3519312" y="2220084"/>
                  <a:pt x="2731487" y="3007909"/>
                  <a:pt x="1759656" y="3007909"/>
                </a:cubicBezTo>
                <a:cubicBezTo>
                  <a:pt x="787826" y="3007909"/>
                  <a:pt x="0" y="2220084"/>
                  <a:pt x="0" y="1248253"/>
                </a:cubicBezTo>
                <a:cubicBezTo>
                  <a:pt x="0" y="762338"/>
                  <a:pt x="196957" y="322424"/>
                  <a:pt x="515392" y="3989"/>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3967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7" name="Rectangle 2056">
            <a:extLst>
              <a:ext uri="{FF2B5EF4-FFF2-40B4-BE49-F238E27FC236}">
                <a16:creationId xmlns:a16="http://schemas.microsoft.com/office/drawing/2014/main" id="{D2B783EE-0239-4717-BBEA-8C9EAC61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2D56CD-AA18-7F68-DEAF-5A67BCEDE5E4}"/>
              </a:ext>
            </a:extLst>
          </p:cNvPr>
          <p:cNvSpPr>
            <a:spLocks noGrp="1"/>
          </p:cNvSpPr>
          <p:nvPr>
            <p:ph type="title"/>
          </p:nvPr>
        </p:nvSpPr>
        <p:spPr>
          <a:xfrm>
            <a:off x="838201" y="345810"/>
            <a:ext cx="5120561" cy="1325563"/>
          </a:xfrm>
        </p:spPr>
        <p:txBody>
          <a:bodyPr>
            <a:normAutofit/>
          </a:bodyPr>
          <a:lstStyle/>
          <a:p>
            <a:r>
              <a:rPr lang="en-GB" b="1" dirty="0"/>
              <a:t>The Taliban in Afghanistan</a:t>
            </a:r>
          </a:p>
        </p:txBody>
      </p:sp>
      <p:sp>
        <p:nvSpPr>
          <p:cNvPr id="3" name="Content Placeholder 2">
            <a:extLst>
              <a:ext uri="{FF2B5EF4-FFF2-40B4-BE49-F238E27FC236}">
                <a16:creationId xmlns:a16="http://schemas.microsoft.com/office/drawing/2014/main" id="{F03A2A04-37ED-B77A-18CC-EBA2EEA31862}"/>
              </a:ext>
            </a:extLst>
          </p:cNvPr>
          <p:cNvSpPr>
            <a:spLocks noGrp="1"/>
          </p:cNvSpPr>
          <p:nvPr>
            <p:ph idx="1"/>
          </p:nvPr>
        </p:nvSpPr>
        <p:spPr>
          <a:xfrm>
            <a:off x="838201" y="1825625"/>
            <a:ext cx="5092194" cy="4351338"/>
          </a:xfrm>
        </p:spPr>
        <p:txBody>
          <a:bodyPr>
            <a:normAutofit/>
          </a:bodyPr>
          <a:lstStyle/>
          <a:p>
            <a:pPr marL="0" indent="0">
              <a:buNone/>
            </a:pPr>
            <a:r>
              <a:rPr lang="en-GB" sz="1500" dirty="0"/>
              <a:t>Immediately after storming to power in Afghanistan last August, the Taliban renewed their assault on the country’s rich pre-Islamic heritage by looting archaeological treasures in Bamiyan province, in Afghanistan’s central highlands. They zeroed in on the site of the giant Buddhas that, in the Taliban’s first incarnation two decades ago, became an international symbol of the group’s depravity as it declared the 1,400-year-old statues “idolatrous” before proceeding to dynamite them.</a:t>
            </a:r>
          </a:p>
          <a:p>
            <a:endParaRPr lang="en-GB" sz="1500" dirty="0"/>
          </a:p>
          <a:p>
            <a:pPr marL="0" indent="0">
              <a:buNone/>
            </a:pPr>
            <a:r>
              <a:rPr lang="en-GB" sz="1500" dirty="0"/>
              <a:t>One of the men behind one of history’s most heinous cultural crimes was Mullah Abdullah Sarhadi, now the Taliban’s de facto governor of Bamiyan province. Since the Taliban’s return, he has been overseeing the plunder of protected Buddhist antiquities, according to archaeologists and experts with knowledge of destructive activity. He is also implicated in the massacre of Hazaras, who regard Bamiyan as their homeland, dating back to the last time the Taliban ruled, from 1996-2001.</a:t>
            </a:r>
          </a:p>
        </p:txBody>
      </p:sp>
      <p:sp>
        <p:nvSpPr>
          <p:cNvPr id="2059" name="Oval 2058">
            <a:extLst>
              <a:ext uri="{FF2B5EF4-FFF2-40B4-BE49-F238E27FC236}">
                <a16:creationId xmlns:a16="http://schemas.microsoft.com/office/drawing/2014/main" id="{A7B99495-F43F-4D80-A44F-2CB4764EB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0569" y="1364732"/>
            <a:ext cx="947488" cy="92178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2052" name="Picture 4">
            <a:extLst>
              <a:ext uri="{FF2B5EF4-FFF2-40B4-BE49-F238E27FC236}">
                <a16:creationId xmlns:a16="http://schemas.microsoft.com/office/drawing/2014/main" id="{16300C65-0426-E84A-FD1D-DAB6DAB20D1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300" r="-2" b="-2"/>
          <a:stretch/>
        </p:blipFill>
        <p:spPr bwMode="auto">
          <a:xfrm>
            <a:off x="7901259" y="2727729"/>
            <a:ext cx="4290741" cy="4130271"/>
          </a:xfrm>
          <a:custGeom>
            <a:avLst/>
            <a:gdLst/>
            <a:ahLst/>
            <a:cxnLst/>
            <a:rect l="l" t="t" r="r" b="b"/>
            <a:pathLst>
              <a:path w="4290741" h="4130271">
                <a:moveTo>
                  <a:pt x="2503809" y="0"/>
                </a:moveTo>
                <a:cubicBezTo>
                  <a:pt x="3157405" y="0"/>
                  <a:pt x="3752509" y="250434"/>
                  <a:pt x="4198398" y="660580"/>
                </a:cubicBezTo>
                <a:lnTo>
                  <a:pt x="4290741" y="751286"/>
                </a:lnTo>
                <a:lnTo>
                  <a:pt x="4290741" y="4130271"/>
                </a:lnTo>
                <a:lnTo>
                  <a:pt x="604508" y="4130271"/>
                </a:lnTo>
                <a:lnTo>
                  <a:pt x="461940" y="3953232"/>
                </a:lnTo>
                <a:cubicBezTo>
                  <a:pt x="171051" y="3544183"/>
                  <a:pt x="0" y="3043971"/>
                  <a:pt x="0" y="2503809"/>
                </a:cubicBezTo>
                <a:cubicBezTo>
                  <a:pt x="0" y="1120992"/>
                  <a:pt x="1120992" y="0"/>
                  <a:pt x="2503809" y="0"/>
                </a:cubicBezTo>
                <a:close/>
              </a:path>
            </a:pathLst>
          </a:custGeom>
          <a:noFill/>
          <a:extLst>
            <a:ext uri="{909E8E84-426E-40DD-AFC4-6F175D3DCCD1}">
              <a14:hiddenFill xmlns:a14="http://schemas.microsoft.com/office/drawing/2010/main">
                <a:solidFill>
                  <a:srgbClr val="FFFFFF"/>
                </a:solidFill>
              </a14:hiddenFill>
            </a:ext>
          </a:extLst>
        </p:spPr>
      </p:pic>
      <p:sp>
        <p:nvSpPr>
          <p:cNvPr id="2061" name="Arc 2060">
            <a:extLst>
              <a:ext uri="{FF2B5EF4-FFF2-40B4-BE49-F238E27FC236}">
                <a16:creationId xmlns:a16="http://schemas.microsoft.com/office/drawing/2014/main" id="{70BEB1E7-2F88-40BC-B73D-42E5B6F80B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4759070" flipV="1">
            <a:off x="6034138" y="-673140"/>
            <a:ext cx="4021193" cy="4021193"/>
          </a:xfrm>
          <a:prstGeom prst="arc">
            <a:avLst>
              <a:gd name="adj1" fmla="val 16200000"/>
              <a:gd name="adj2" fmla="val 20093138"/>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pic>
        <p:nvPicPr>
          <p:cNvPr id="2050" name="Picture 2" descr="The Taliban Close In on Afghanistan, Pushing the Country to the Brink ...">
            <a:extLst>
              <a:ext uri="{FF2B5EF4-FFF2-40B4-BE49-F238E27FC236}">
                <a16:creationId xmlns:a16="http://schemas.microsoft.com/office/drawing/2014/main" id="{E74FEEE9-BD4E-FFA7-BDD7-7F5CF2ED88A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6161" r="18317" b="-1"/>
          <a:stretch/>
        </p:blipFill>
        <p:spPr bwMode="auto">
          <a:xfrm>
            <a:off x="6261607" y="1"/>
            <a:ext cx="3519312" cy="3007909"/>
          </a:xfrm>
          <a:custGeom>
            <a:avLst/>
            <a:gdLst/>
            <a:ahLst/>
            <a:cxnLst/>
            <a:rect l="l" t="t" r="r" b="b"/>
            <a:pathLst>
              <a:path w="3519312" h="3007909">
                <a:moveTo>
                  <a:pt x="519780" y="0"/>
                </a:moveTo>
                <a:lnTo>
                  <a:pt x="2999532" y="0"/>
                </a:lnTo>
                <a:lnTo>
                  <a:pt x="3003921" y="3989"/>
                </a:lnTo>
                <a:cubicBezTo>
                  <a:pt x="3322356" y="322424"/>
                  <a:pt x="3519312" y="762338"/>
                  <a:pt x="3519312" y="1248253"/>
                </a:cubicBezTo>
                <a:cubicBezTo>
                  <a:pt x="3519312" y="2220084"/>
                  <a:pt x="2731487" y="3007909"/>
                  <a:pt x="1759656" y="3007909"/>
                </a:cubicBezTo>
                <a:cubicBezTo>
                  <a:pt x="787826" y="3007909"/>
                  <a:pt x="0" y="2220084"/>
                  <a:pt x="0" y="1248253"/>
                </a:cubicBezTo>
                <a:cubicBezTo>
                  <a:pt x="0" y="762338"/>
                  <a:pt x="196957" y="322424"/>
                  <a:pt x="515392" y="3989"/>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70169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81" name="Rectangle 3080">
            <a:extLst>
              <a:ext uri="{FF2B5EF4-FFF2-40B4-BE49-F238E27FC236}">
                <a16:creationId xmlns:a16="http://schemas.microsoft.com/office/drawing/2014/main" id="{D2B783EE-0239-4717-BBEA-8C9EAC61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DF81B09-B46A-2C93-EF04-AB97801AE6C6}"/>
              </a:ext>
            </a:extLst>
          </p:cNvPr>
          <p:cNvSpPr>
            <a:spLocks noGrp="1"/>
          </p:cNvSpPr>
          <p:nvPr>
            <p:ph type="title"/>
          </p:nvPr>
        </p:nvSpPr>
        <p:spPr>
          <a:xfrm>
            <a:off x="838201" y="345810"/>
            <a:ext cx="5120561" cy="1325563"/>
          </a:xfrm>
        </p:spPr>
        <p:txBody>
          <a:bodyPr>
            <a:normAutofit/>
          </a:bodyPr>
          <a:lstStyle/>
          <a:p>
            <a:r>
              <a:rPr lang="en-GB" b="1" dirty="0"/>
              <a:t>Giant Buddhas of Bamyan </a:t>
            </a:r>
          </a:p>
        </p:txBody>
      </p:sp>
      <p:sp>
        <p:nvSpPr>
          <p:cNvPr id="3" name="Content Placeholder 2">
            <a:extLst>
              <a:ext uri="{FF2B5EF4-FFF2-40B4-BE49-F238E27FC236}">
                <a16:creationId xmlns:a16="http://schemas.microsoft.com/office/drawing/2014/main" id="{1AF72C50-8D55-3490-F8BC-DF4FF6A95E1F}"/>
              </a:ext>
            </a:extLst>
          </p:cNvPr>
          <p:cNvSpPr>
            <a:spLocks noGrp="1"/>
          </p:cNvSpPr>
          <p:nvPr>
            <p:ph idx="1"/>
          </p:nvPr>
        </p:nvSpPr>
        <p:spPr>
          <a:xfrm>
            <a:off x="838201" y="1825625"/>
            <a:ext cx="5092194" cy="4351338"/>
          </a:xfrm>
        </p:spPr>
        <p:txBody>
          <a:bodyPr>
            <a:normAutofit/>
          </a:bodyPr>
          <a:lstStyle/>
          <a:p>
            <a:pPr marL="0" indent="0">
              <a:buNone/>
            </a:pPr>
            <a:r>
              <a:rPr lang="en-GB" sz="1500" dirty="0"/>
              <a:t>Believed to be the burial site of important saints, Bamiyan was a Buddhist centre under the Kushan Emperors. </a:t>
            </a:r>
          </a:p>
          <a:p>
            <a:pPr marL="0" indent="0">
              <a:buNone/>
            </a:pPr>
            <a:r>
              <a:rPr lang="en-GB" sz="1500" dirty="0"/>
              <a:t>The famous Giant Buddhas were carved into the cliffs of Bamiyan between the 3rd and the 6th centuries CE. </a:t>
            </a:r>
          </a:p>
          <a:p>
            <a:pPr marL="0" indent="0">
              <a:buNone/>
            </a:pPr>
            <a:r>
              <a:rPr lang="en-GB" sz="1500" dirty="0"/>
              <a:t>Historical documents mention that celebrations were held every year attracting numerous pilgrims eager to pay devotion and make their offerings  to the Buddhas, the Western “Big” Buddha, a 55 metre-high “</a:t>
            </a:r>
            <a:r>
              <a:rPr lang="en-GB" sz="1500" dirty="0" err="1"/>
              <a:t>Salsal</a:t>
            </a:r>
            <a:r>
              <a:rPr lang="en-GB" sz="1500" dirty="0"/>
              <a:t> Buddha,” and the Eastern “Small” Buddha, a 38 metre-high “</a:t>
            </a:r>
            <a:r>
              <a:rPr lang="en-GB" sz="1500" dirty="0" err="1"/>
              <a:t>Shamama</a:t>
            </a:r>
            <a:r>
              <a:rPr lang="en-GB" sz="1500" dirty="0"/>
              <a:t> Buddha.” Although the statues were destroyed in 2001 by the Taliban, the site is a historical complex with outstanding universal value and has been classified as such by UNESCO.</a:t>
            </a:r>
          </a:p>
          <a:p>
            <a:pPr marL="0" indent="0">
              <a:buNone/>
            </a:pPr>
            <a:r>
              <a:rPr lang="en-GB" sz="1500" dirty="0"/>
              <a:t>Stairways that lead to the head of the Buddhas, presumably used by the pilgrims to pray and bring their offerings, and over 500 caves with traces of murals and carved decorations from over a thousand years  await visitors.</a:t>
            </a:r>
          </a:p>
        </p:txBody>
      </p:sp>
      <p:sp>
        <p:nvSpPr>
          <p:cNvPr id="3083" name="Oval 3082">
            <a:extLst>
              <a:ext uri="{FF2B5EF4-FFF2-40B4-BE49-F238E27FC236}">
                <a16:creationId xmlns:a16="http://schemas.microsoft.com/office/drawing/2014/main" id="{A7B99495-F43F-4D80-A44F-2CB4764EB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0569" y="1364732"/>
            <a:ext cx="947488" cy="92178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3074" name="Picture 2" descr="How ancient Gandhara art gave a body to the Buddha | Mint Lounge">
            <a:extLst>
              <a:ext uri="{FF2B5EF4-FFF2-40B4-BE49-F238E27FC236}">
                <a16:creationId xmlns:a16="http://schemas.microsoft.com/office/drawing/2014/main" id="{0D223E64-74ED-9209-585A-6FECBB6E79F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26503" b="3"/>
          <a:stretch/>
        </p:blipFill>
        <p:spPr bwMode="auto">
          <a:xfrm>
            <a:off x="7901259" y="2727729"/>
            <a:ext cx="4290741" cy="4130271"/>
          </a:xfrm>
          <a:custGeom>
            <a:avLst/>
            <a:gdLst/>
            <a:ahLst/>
            <a:cxnLst/>
            <a:rect l="l" t="t" r="r" b="b"/>
            <a:pathLst>
              <a:path w="4290741" h="4130271">
                <a:moveTo>
                  <a:pt x="2503809" y="0"/>
                </a:moveTo>
                <a:cubicBezTo>
                  <a:pt x="3157405" y="0"/>
                  <a:pt x="3752509" y="250434"/>
                  <a:pt x="4198398" y="660580"/>
                </a:cubicBezTo>
                <a:lnTo>
                  <a:pt x="4290741" y="751286"/>
                </a:lnTo>
                <a:lnTo>
                  <a:pt x="4290741" y="4130271"/>
                </a:lnTo>
                <a:lnTo>
                  <a:pt x="604508" y="4130271"/>
                </a:lnTo>
                <a:lnTo>
                  <a:pt x="461940" y="3953232"/>
                </a:lnTo>
                <a:cubicBezTo>
                  <a:pt x="171051" y="3544183"/>
                  <a:pt x="0" y="3043971"/>
                  <a:pt x="0" y="2503809"/>
                </a:cubicBezTo>
                <a:cubicBezTo>
                  <a:pt x="0" y="1120992"/>
                  <a:pt x="1120992" y="0"/>
                  <a:pt x="2503809" y="0"/>
                </a:cubicBezTo>
                <a:close/>
              </a:path>
            </a:pathLst>
          </a:custGeom>
          <a:noFill/>
          <a:extLst>
            <a:ext uri="{909E8E84-426E-40DD-AFC4-6F175D3DCCD1}">
              <a14:hiddenFill xmlns:a14="http://schemas.microsoft.com/office/drawing/2010/main">
                <a:solidFill>
                  <a:srgbClr val="FFFFFF"/>
                </a:solidFill>
              </a14:hiddenFill>
            </a:ext>
          </a:extLst>
        </p:spPr>
      </p:pic>
      <p:sp>
        <p:nvSpPr>
          <p:cNvPr id="3085" name="Arc 3084">
            <a:extLst>
              <a:ext uri="{FF2B5EF4-FFF2-40B4-BE49-F238E27FC236}">
                <a16:creationId xmlns:a16="http://schemas.microsoft.com/office/drawing/2014/main" id="{70BEB1E7-2F88-40BC-B73D-42E5B6F80B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4759070" flipV="1">
            <a:off x="6034138" y="-673140"/>
            <a:ext cx="4021193" cy="4021193"/>
          </a:xfrm>
          <a:prstGeom prst="arc">
            <a:avLst>
              <a:gd name="adj1" fmla="val 16200000"/>
              <a:gd name="adj2" fmla="val 20093138"/>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pic>
        <p:nvPicPr>
          <p:cNvPr id="3076" name="Picture 4" descr="It is believed that the Lord Buddha attained Enlightenment while ...">
            <a:extLst>
              <a:ext uri="{FF2B5EF4-FFF2-40B4-BE49-F238E27FC236}">
                <a16:creationId xmlns:a16="http://schemas.microsoft.com/office/drawing/2014/main" id="{E37E37C0-818C-DE4E-BE15-550AC93237F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897" r="12523" b="1"/>
          <a:stretch/>
        </p:blipFill>
        <p:spPr bwMode="auto">
          <a:xfrm>
            <a:off x="6261607" y="1"/>
            <a:ext cx="3519312" cy="3007909"/>
          </a:xfrm>
          <a:custGeom>
            <a:avLst/>
            <a:gdLst/>
            <a:ahLst/>
            <a:cxnLst/>
            <a:rect l="l" t="t" r="r" b="b"/>
            <a:pathLst>
              <a:path w="3519312" h="3007909">
                <a:moveTo>
                  <a:pt x="519780" y="0"/>
                </a:moveTo>
                <a:lnTo>
                  <a:pt x="2999532" y="0"/>
                </a:lnTo>
                <a:lnTo>
                  <a:pt x="3003921" y="3989"/>
                </a:lnTo>
                <a:cubicBezTo>
                  <a:pt x="3322356" y="322424"/>
                  <a:pt x="3519312" y="762338"/>
                  <a:pt x="3519312" y="1248253"/>
                </a:cubicBezTo>
                <a:cubicBezTo>
                  <a:pt x="3519312" y="2220084"/>
                  <a:pt x="2731487" y="3007909"/>
                  <a:pt x="1759656" y="3007909"/>
                </a:cubicBezTo>
                <a:cubicBezTo>
                  <a:pt x="787826" y="3007909"/>
                  <a:pt x="0" y="2220084"/>
                  <a:pt x="0" y="1248253"/>
                </a:cubicBezTo>
                <a:cubicBezTo>
                  <a:pt x="0" y="762338"/>
                  <a:pt x="196957" y="322424"/>
                  <a:pt x="515392" y="3989"/>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0280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DA14E1C-BE14-4391-0D78-0713F673BD3C}"/>
              </a:ext>
            </a:extLst>
          </p:cNvPr>
          <p:cNvSpPr>
            <a:spLocks noGrp="1"/>
          </p:cNvSpPr>
          <p:nvPr>
            <p:ph type="title"/>
          </p:nvPr>
        </p:nvSpPr>
        <p:spPr>
          <a:xfrm>
            <a:off x="686834" y="1153572"/>
            <a:ext cx="3200400" cy="4461163"/>
          </a:xfrm>
        </p:spPr>
        <p:txBody>
          <a:bodyPr>
            <a:normAutofit/>
          </a:bodyPr>
          <a:lstStyle/>
          <a:p>
            <a:r>
              <a:rPr lang="en-GB" b="1">
                <a:solidFill>
                  <a:srgbClr val="FFFFFF"/>
                </a:solidFill>
              </a:rPr>
              <a:t>Sources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5CD24AFB-FC0C-E5B8-DA68-AAFFD279C613}"/>
              </a:ext>
            </a:extLst>
          </p:cNvPr>
          <p:cNvSpPr>
            <a:spLocks noGrp="1"/>
          </p:cNvSpPr>
          <p:nvPr>
            <p:ph idx="1"/>
          </p:nvPr>
        </p:nvSpPr>
        <p:spPr>
          <a:xfrm>
            <a:off x="4447308" y="591344"/>
            <a:ext cx="6906491" cy="5585619"/>
          </a:xfrm>
        </p:spPr>
        <p:txBody>
          <a:bodyPr anchor="ctr">
            <a:normAutofit/>
          </a:bodyPr>
          <a:lstStyle/>
          <a:p>
            <a:pPr marL="0" indent="0">
              <a:buNone/>
            </a:pPr>
            <a:r>
              <a:rPr lang="en-GB" sz="2600">
                <a:hlinkClick r:id="rId2"/>
              </a:rPr>
              <a:t>https://bamyanfoundation.org/sister-cities-initiative</a:t>
            </a:r>
            <a:endParaRPr lang="en-GB" sz="2600"/>
          </a:p>
          <a:p>
            <a:pPr marL="0" indent="0">
              <a:buNone/>
            </a:pPr>
            <a:endParaRPr lang="en-GB" sz="2600"/>
          </a:p>
          <a:p>
            <a:pPr marL="0" indent="0">
              <a:buNone/>
            </a:pPr>
            <a:r>
              <a:rPr lang="en-GB" sz="2600">
                <a:hlinkClick r:id="rId3"/>
              </a:rPr>
              <a:t>https://unhabitat.org/sites/default/files/download-manager-files/State%20of%20Afghan%20Cities%202015%20Volume_1.pdf#page=30</a:t>
            </a:r>
            <a:endParaRPr lang="en-GB" sz="2600"/>
          </a:p>
          <a:p>
            <a:pPr marL="0" indent="0">
              <a:buNone/>
            </a:pPr>
            <a:endParaRPr lang="en-GB" sz="2600"/>
          </a:p>
          <a:p>
            <a:pPr marL="0" indent="0">
              <a:buNone/>
            </a:pPr>
            <a:r>
              <a:rPr lang="en-GB" sz="2600">
                <a:hlinkClick r:id="rId4"/>
              </a:rPr>
              <a:t>https://foreignpolicy.com/2022/06/07/taliban-target-buddhist-heritage-afghanistan/</a:t>
            </a:r>
            <a:endParaRPr lang="en-GB" sz="2600"/>
          </a:p>
          <a:p>
            <a:pPr marL="0" indent="0">
              <a:buNone/>
            </a:pPr>
            <a:endParaRPr lang="en-GB" sz="2600"/>
          </a:p>
          <a:p>
            <a:pPr marL="0" indent="0">
              <a:buNone/>
            </a:pPr>
            <a:r>
              <a:rPr lang="en-GB" sz="2600">
                <a:hlinkClick r:id="rId5"/>
              </a:rPr>
              <a:t>https://web.archive.org/web/20211129235250/https://bamiyanculturalcentre.org/visit-bamiyan</a:t>
            </a:r>
            <a:r>
              <a:rPr lang="en-GB" sz="2600"/>
              <a:t> </a:t>
            </a:r>
          </a:p>
        </p:txBody>
      </p:sp>
    </p:spTree>
    <p:extLst>
      <p:ext uri="{BB962C8B-B14F-4D97-AF65-F5344CB8AC3E}">
        <p14:creationId xmlns:p14="http://schemas.microsoft.com/office/powerpoint/2010/main" val="25727778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499</Words>
  <Application>Microsoft Office PowerPoint</Application>
  <PresentationFormat>Widescreen</PresentationFormat>
  <Paragraphs>27</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Bamyan, Afghanistan</vt:lpstr>
      <vt:lpstr>Bamyan</vt:lpstr>
      <vt:lpstr>The Taliban in Afghanistan</vt:lpstr>
      <vt:lpstr>Giant Buddhas of Bamyan </vt:lpstr>
      <vt:lpstr>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Bamyan, Afghanistan</dc:title>
  <dc:creator>Shannon</dc:creator>
  <cp:lastModifiedBy>Shannon Mcmillan</cp:lastModifiedBy>
  <cp:revision>1</cp:revision>
  <dcterms:created xsi:type="dcterms:W3CDTF">2023-08-18T12:37:50Z</dcterms:created>
  <dcterms:modified xsi:type="dcterms:W3CDTF">2023-08-18T12:53:53Z</dcterms:modified>
</cp:coreProperties>
</file>